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94" r:id="rId3"/>
    <p:sldId id="288" r:id="rId4"/>
    <p:sldId id="296" r:id="rId5"/>
    <p:sldId id="293" r:id="rId6"/>
    <p:sldId id="290" r:id="rId7"/>
    <p:sldId id="259" r:id="rId8"/>
    <p:sldId id="261" r:id="rId9"/>
    <p:sldId id="262" r:id="rId10"/>
    <p:sldId id="289" r:id="rId11"/>
    <p:sldId id="257" r:id="rId12"/>
    <p:sldId id="295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FF0000"/>
    <a:srgbClr val="F30003"/>
    <a:srgbClr val="D20305"/>
    <a:srgbClr val="EF02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16"/>
    <p:restoredTop sz="94648"/>
  </p:normalViewPr>
  <p:slideViewPr>
    <p:cSldViewPr snapToGrid="0" snapToObjects="1">
      <p:cViewPr varScale="1">
        <p:scale>
          <a:sx n="89" d="100"/>
          <a:sy n="89" d="100"/>
        </p:scale>
        <p:origin x="17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2EB0A5-7D3F-4D29-954F-C1C9CFBA862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65AC39E6-5BFC-4B1F-AAC3-C98115F32A3E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Big </a:t>
          </a:r>
          <a:r>
            <a:rPr lang="de-DE" dirty="0" err="1"/>
            <a:t>fan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TED </a:t>
          </a:r>
          <a:r>
            <a:rPr lang="de-DE" dirty="0" err="1"/>
            <a:t>talks</a:t>
          </a:r>
          <a:endParaRPr lang="en-US" dirty="0"/>
        </a:p>
      </dgm:t>
    </dgm:pt>
    <dgm:pt modelId="{77ED7730-04A2-489A-8753-EF736196BC30}" type="parTrans" cxnId="{E5ADE9E0-08BC-4B12-AA0D-05BB787F09AC}">
      <dgm:prSet/>
      <dgm:spPr/>
      <dgm:t>
        <a:bodyPr/>
        <a:lstStyle/>
        <a:p>
          <a:endParaRPr lang="en-US"/>
        </a:p>
      </dgm:t>
    </dgm:pt>
    <dgm:pt modelId="{044D8321-EA26-4E9F-A36A-8C52F855F554}" type="sibTrans" cxnId="{E5ADE9E0-08BC-4B12-AA0D-05BB787F09AC}">
      <dgm:prSet/>
      <dgm:spPr/>
      <dgm:t>
        <a:bodyPr/>
        <a:lstStyle/>
        <a:p>
          <a:endParaRPr lang="en-US"/>
        </a:p>
      </dgm:t>
    </dgm:pt>
    <dgm:pt modelId="{19BC0E43-7506-4255-815C-1C23015ACEC7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Well compressed information mixed with valuable experience</a:t>
          </a:r>
          <a:endParaRPr lang="en-US" dirty="0"/>
        </a:p>
      </dgm:t>
    </dgm:pt>
    <dgm:pt modelId="{6DFFE266-8001-4E81-8E1E-BA2F8760EDC3}" type="parTrans" cxnId="{D71AAE17-7300-446D-84C1-1463C9C46E32}">
      <dgm:prSet/>
      <dgm:spPr/>
      <dgm:t>
        <a:bodyPr/>
        <a:lstStyle/>
        <a:p>
          <a:endParaRPr lang="en-US"/>
        </a:p>
      </dgm:t>
    </dgm:pt>
    <dgm:pt modelId="{E70069CA-0FC1-4F9F-B3EA-A14214A856C6}" type="sibTrans" cxnId="{D71AAE17-7300-446D-84C1-1463C9C46E32}">
      <dgm:prSet/>
      <dgm:spPr/>
      <dgm:t>
        <a:bodyPr/>
        <a:lstStyle/>
        <a:p>
          <a:endParaRPr lang="en-US"/>
        </a:p>
      </dgm:t>
    </dgm:pt>
    <dgm:pt modelId="{C91071C8-E28B-4A02-965B-8CC4C88E1B24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Everyone can host a TED talk (TEDx)</a:t>
          </a:r>
          <a:endParaRPr lang="en-US" dirty="0"/>
        </a:p>
      </dgm:t>
    </dgm:pt>
    <dgm:pt modelId="{0A7FC667-17F4-4609-9BD3-497A7F9B8663}" type="parTrans" cxnId="{CFB742EF-34FC-4DA4-82EE-751B7EEFBD84}">
      <dgm:prSet/>
      <dgm:spPr/>
      <dgm:t>
        <a:bodyPr/>
        <a:lstStyle/>
        <a:p>
          <a:endParaRPr lang="en-US"/>
        </a:p>
      </dgm:t>
    </dgm:pt>
    <dgm:pt modelId="{6A2123CF-6091-4959-90C2-F49E217A12FE}" type="sibTrans" cxnId="{CFB742EF-34FC-4DA4-82EE-751B7EEFBD84}">
      <dgm:prSet/>
      <dgm:spPr/>
      <dgm:t>
        <a:bodyPr/>
        <a:lstStyle/>
        <a:p>
          <a:endParaRPr lang="en-US"/>
        </a:p>
      </dgm:t>
    </dgm:pt>
    <dgm:pt modelId="{C4F5A244-EF3B-43DB-9334-AA4F9ACA752D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Multitude of different topics</a:t>
          </a:r>
          <a:endParaRPr lang="en-US" dirty="0"/>
        </a:p>
      </dgm:t>
    </dgm:pt>
    <dgm:pt modelId="{C4572420-7044-4C47-8DE0-74CCAECC0F20}" type="parTrans" cxnId="{0681EA79-010F-4C52-9F17-CAAFBC0879AC}">
      <dgm:prSet/>
      <dgm:spPr/>
      <dgm:t>
        <a:bodyPr/>
        <a:lstStyle/>
        <a:p>
          <a:endParaRPr lang="en-US"/>
        </a:p>
      </dgm:t>
    </dgm:pt>
    <dgm:pt modelId="{165A0DB8-C410-4413-A88B-524BAAD73CEB}" type="sibTrans" cxnId="{0681EA79-010F-4C52-9F17-CAAFBC0879AC}">
      <dgm:prSet/>
      <dgm:spPr/>
      <dgm:t>
        <a:bodyPr/>
        <a:lstStyle/>
        <a:p>
          <a:endParaRPr lang="en-US"/>
        </a:p>
      </dgm:t>
    </dgm:pt>
    <dgm:pt modelId="{7FB582A0-D597-4D98-B68C-B1D85C44924D}" type="pres">
      <dgm:prSet presAssocID="{552EB0A5-7D3F-4D29-954F-C1C9CFBA8625}" presName="root" presStyleCnt="0">
        <dgm:presLayoutVars>
          <dgm:dir/>
          <dgm:resizeHandles val="exact"/>
        </dgm:presLayoutVars>
      </dgm:prSet>
      <dgm:spPr/>
    </dgm:pt>
    <dgm:pt modelId="{EAD51C0A-32AE-464C-AE19-441CCF09D60A}" type="pres">
      <dgm:prSet presAssocID="{65AC39E6-5BFC-4B1F-AAC3-C98115F32A3E}" presName="compNode" presStyleCnt="0"/>
      <dgm:spPr/>
    </dgm:pt>
    <dgm:pt modelId="{E89F4D92-3654-4902-805C-57C5F966B560}" type="pres">
      <dgm:prSet presAssocID="{65AC39E6-5BFC-4B1F-AAC3-C98115F32A3E}" presName="bgRect" presStyleLbl="bgShp" presStyleIdx="0" presStyleCnt="4"/>
      <dgm:spPr/>
    </dgm:pt>
    <dgm:pt modelId="{2B6547F9-7E81-47FA-A35D-870BC093B376}" type="pres">
      <dgm:prSet presAssocID="{65AC39E6-5BFC-4B1F-AAC3-C98115F32A3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cturer"/>
        </a:ext>
      </dgm:extLst>
    </dgm:pt>
    <dgm:pt modelId="{D9816D13-C7CF-4D54-867C-D9554DA5674D}" type="pres">
      <dgm:prSet presAssocID="{65AC39E6-5BFC-4B1F-AAC3-C98115F32A3E}" presName="spaceRect" presStyleCnt="0"/>
      <dgm:spPr/>
    </dgm:pt>
    <dgm:pt modelId="{62AB8061-A715-4FBB-9DB3-97672A30B6C7}" type="pres">
      <dgm:prSet presAssocID="{65AC39E6-5BFC-4B1F-AAC3-C98115F32A3E}" presName="parTx" presStyleLbl="revTx" presStyleIdx="0" presStyleCnt="4">
        <dgm:presLayoutVars>
          <dgm:chMax val="0"/>
          <dgm:chPref val="0"/>
        </dgm:presLayoutVars>
      </dgm:prSet>
      <dgm:spPr/>
    </dgm:pt>
    <dgm:pt modelId="{201A17B8-BFC7-4079-B57A-4D451E9CB24A}" type="pres">
      <dgm:prSet presAssocID="{044D8321-EA26-4E9F-A36A-8C52F855F554}" presName="sibTrans" presStyleCnt="0"/>
      <dgm:spPr/>
    </dgm:pt>
    <dgm:pt modelId="{A1071523-D004-4AD2-B59D-7635534FC001}" type="pres">
      <dgm:prSet presAssocID="{19BC0E43-7506-4255-815C-1C23015ACEC7}" presName="compNode" presStyleCnt="0"/>
      <dgm:spPr/>
    </dgm:pt>
    <dgm:pt modelId="{F1335E49-C044-47E6-9DFD-141E19903A23}" type="pres">
      <dgm:prSet presAssocID="{19BC0E43-7506-4255-815C-1C23015ACEC7}" presName="bgRect" presStyleLbl="bgShp" presStyleIdx="1" presStyleCnt="4"/>
      <dgm:spPr/>
    </dgm:pt>
    <dgm:pt modelId="{F1F7879F-B737-4AFB-894F-C11B0D6EFC7E}" type="pres">
      <dgm:prSet presAssocID="{19BC0E43-7506-4255-815C-1C23015ACEC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B0A1FC3A-7750-4867-8503-3EB960840D8B}" type="pres">
      <dgm:prSet presAssocID="{19BC0E43-7506-4255-815C-1C23015ACEC7}" presName="spaceRect" presStyleCnt="0"/>
      <dgm:spPr/>
    </dgm:pt>
    <dgm:pt modelId="{E8418587-A7E5-4BDA-A455-C834D99DCE72}" type="pres">
      <dgm:prSet presAssocID="{19BC0E43-7506-4255-815C-1C23015ACEC7}" presName="parTx" presStyleLbl="revTx" presStyleIdx="1" presStyleCnt="4">
        <dgm:presLayoutVars>
          <dgm:chMax val="0"/>
          <dgm:chPref val="0"/>
        </dgm:presLayoutVars>
      </dgm:prSet>
      <dgm:spPr/>
    </dgm:pt>
    <dgm:pt modelId="{3F9824F2-3C4B-4189-933E-9B4FAEB5FB97}" type="pres">
      <dgm:prSet presAssocID="{E70069CA-0FC1-4F9F-B3EA-A14214A856C6}" presName="sibTrans" presStyleCnt="0"/>
      <dgm:spPr/>
    </dgm:pt>
    <dgm:pt modelId="{2D85B292-E331-4BF7-B2AB-9BBA67D65203}" type="pres">
      <dgm:prSet presAssocID="{C91071C8-E28B-4A02-965B-8CC4C88E1B24}" presName="compNode" presStyleCnt="0"/>
      <dgm:spPr/>
    </dgm:pt>
    <dgm:pt modelId="{1EFC331E-D2F6-46D5-8A9F-7919611A13F0}" type="pres">
      <dgm:prSet presAssocID="{C91071C8-E28B-4A02-965B-8CC4C88E1B24}" presName="bgRect" presStyleLbl="bgShp" presStyleIdx="2" presStyleCnt="4"/>
      <dgm:spPr/>
    </dgm:pt>
    <dgm:pt modelId="{BF87019E-3985-49C3-AFDD-74454544B014}" type="pres">
      <dgm:prSet presAssocID="{C91071C8-E28B-4A02-965B-8CC4C88E1B2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iter"/>
        </a:ext>
      </dgm:extLst>
    </dgm:pt>
    <dgm:pt modelId="{6BF0B138-DFC9-4F15-86C7-FA01A59EB5A1}" type="pres">
      <dgm:prSet presAssocID="{C91071C8-E28B-4A02-965B-8CC4C88E1B24}" presName="spaceRect" presStyleCnt="0"/>
      <dgm:spPr/>
    </dgm:pt>
    <dgm:pt modelId="{65CC180C-6A8E-4648-934D-689315EFD280}" type="pres">
      <dgm:prSet presAssocID="{C91071C8-E28B-4A02-965B-8CC4C88E1B24}" presName="parTx" presStyleLbl="revTx" presStyleIdx="2" presStyleCnt="4">
        <dgm:presLayoutVars>
          <dgm:chMax val="0"/>
          <dgm:chPref val="0"/>
        </dgm:presLayoutVars>
      </dgm:prSet>
      <dgm:spPr/>
    </dgm:pt>
    <dgm:pt modelId="{1393BEEB-C110-41D0-B593-86B7935D37D7}" type="pres">
      <dgm:prSet presAssocID="{6A2123CF-6091-4959-90C2-F49E217A12FE}" presName="sibTrans" presStyleCnt="0"/>
      <dgm:spPr/>
    </dgm:pt>
    <dgm:pt modelId="{4010ED3A-3E6E-48A4-8E5F-8EF413CEB6AB}" type="pres">
      <dgm:prSet presAssocID="{C4F5A244-EF3B-43DB-9334-AA4F9ACA752D}" presName="compNode" presStyleCnt="0"/>
      <dgm:spPr/>
    </dgm:pt>
    <dgm:pt modelId="{87970844-75A5-4ADC-A87E-AE64ADCC349B}" type="pres">
      <dgm:prSet presAssocID="{C4F5A244-EF3B-43DB-9334-AA4F9ACA752D}" presName="bgRect" presStyleLbl="bgShp" presStyleIdx="3" presStyleCnt="4"/>
      <dgm:spPr/>
    </dgm:pt>
    <dgm:pt modelId="{852B19DC-C830-4111-BD76-A19C69D6E2A2}" type="pres">
      <dgm:prSet presAssocID="{C4F5A244-EF3B-43DB-9334-AA4F9ACA752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50728DF1-42AB-41F3-AA60-9176B740CD5C}" type="pres">
      <dgm:prSet presAssocID="{C4F5A244-EF3B-43DB-9334-AA4F9ACA752D}" presName="spaceRect" presStyleCnt="0"/>
      <dgm:spPr/>
    </dgm:pt>
    <dgm:pt modelId="{72E62DE1-3476-41FC-A7F5-0AF49A871888}" type="pres">
      <dgm:prSet presAssocID="{C4F5A244-EF3B-43DB-9334-AA4F9ACA752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8C8900D-19AC-764A-9645-6478E2F58D0B}" type="presOf" srcId="{65AC39E6-5BFC-4B1F-AAC3-C98115F32A3E}" destId="{62AB8061-A715-4FBB-9DB3-97672A30B6C7}" srcOrd="0" destOrd="0" presId="urn:microsoft.com/office/officeart/2018/2/layout/IconVerticalSolidList"/>
    <dgm:cxn modelId="{D71AAE17-7300-446D-84C1-1463C9C46E32}" srcId="{552EB0A5-7D3F-4D29-954F-C1C9CFBA8625}" destId="{19BC0E43-7506-4255-815C-1C23015ACEC7}" srcOrd="1" destOrd="0" parTransId="{6DFFE266-8001-4E81-8E1E-BA2F8760EDC3}" sibTransId="{E70069CA-0FC1-4F9F-B3EA-A14214A856C6}"/>
    <dgm:cxn modelId="{0681EA79-010F-4C52-9F17-CAAFBC0879AC}" srcId="{552EB0A5-7D3F-4D29-954F-C1C9CFBA8625}" destId="{C4F5A244-EF3B-43DB-9334-AA4F9ACA752D}" srcOrd="3" destOrd="0" parTransId="{C4572420-7044-4C47-8DE0-74CCAECC0F20}" sibTransId="{165A0DB8-C410-4413-A88B-524BAAD73CEB}"/>
    <dgm:cxn modelId="{DD6BD2B6-B04C-2349-B880-FFFB3C8261A6}" type="presOf" srcId="{552EB0A5-7D3F-4D29-954F-C1C9CFBA8625}" destId="{7FB582A0-D597-4D98-B68C-B1D85C44924D}" srcOrd="0" destOrd="0" presId="urn:microsoft.com/office/officeart/2018/2/layout/IconVerticalSolidList"/>
    <dgm:cxn modelId="{4CFDC3BB-F1D5-F24B-867D-C28030983FE3}" type="presOf" srcId="{C4F5A244-EF3B-43DB-9334-AA4F9ACA752D}" destId="{72E62DE1-3476-41FC-A7F5-0AF49A871888}" srcOrd="0" destOrd="0" presId="urn:microsoft.com/office/officeart/2018/2/layout/IconVerticalSolidList"/>
    <dgm:cxn modelId="{E5ADE9E0-08BC-4B12-AA0D-05BB787F09AC}" srcId="{552EB0A5-7D3F-4D29-954F-C1C9CFBA8625}" destId="{65AC39E6-5BFC-4B1F-AAC3-C98115F32A3E}" srcOrd="0" destOrd="0" parTransId="{77ED7730-04A2-489A-8753-EF736196BC30}" sibTransId="{044D8321-EA26-4E9F-A36A-8C52F855F554}"/>
    <dgm:cxn modelId="{CFB742EF-34FC-4DA4-82EE-751B7EEFBD84}" srcId="{552EB0A5-7D3F-4D29-954F-C1C9CFBA8625}" destId="{C91071C8-E28B-4A02-965B-8CC4C88E1B24}" srcOrd="2" destOrd="0" parTransId="{0A7FC667-17F4-4609-9BD3-497A7F9B8663}" sibTransId="{6A2123CF-6091-4959-90C2-F49E217A12FE}"/>
    <dgm:cxn modelId="{DEF6EDF8-1047-0640-AE0D-3B67B3F9014C}" type="presOf" srcId="{C91071C8-E28B-4A02-965B-8CC4C88E1B24}" destId="{65CC180C-6A8E-4648-934D-689315EFD280}" srcOrd="0" destOrd="0" presId="urn:microsoft.com/office/officeart/2018/2/layout/IconVerticalSolidList"/>
    <dgm:cxn modelId="{E66760FA-1600-4F43-8D50-AFD4A9BEA37B}" type="presOf" srcId="{19BC0E43-7506-4255-815C-1C23015ACEC7}" destId="{E8418587-A7E5-4BDA-A455-C834D99DCE72}" srcOrd="0" destOrd="0" presId="urn:microsoft.com/office/officeart/2018/2/layout/IconVerticalSolidList"/>
    <dgm:cxn modelId="{81F6ACAC-7DD2-6045-9A5E-4C2FCC19FCDA}" type="presParOf" srcId="{7FB582A0-D597-4D98-B68C-B1D85C44924D}" destId="{EAD51C0A-32AE-464C-AE19-441CCF09D60A}" srcOrd="0" destOrd="0" presId="urn:microsoft.com/office/officeart/2018/2/layout/IconVerticalSolidList"/>
    <dgm:cxn modelId="{47D54ABC-2BA0-4C4F-BD95-2D33BF93FA37}" type="presParOf" srcId="{EAD51C0A-32AE-464C-AE19-441CCF09D60A}" destId="{E89F4D92-3654-4902-805C-57C5F966B560}" srcOrd="0" destOrd="0" presId="urn:microsoft.com/office/officeart/2018/2/layout/IconVerticalSolidList"/>
    <dgm:cxn modelId="{6C4886DB-5255-BF4B-8131-56C43AB297E9}" type="presParOf" srcId="{EAD51C0A-32AE-464C-AE19-441CCF09D60A}" destId="{2B6547F9-7E81-47FA-A35D-870BC093B376}" srcOrd="1" destOrd="0" presId="urn:microsoft.com/office/officeart/2018/2/layout/IconVerticalSolidList"/>
    <dgm:cxn modelId="{E0948674-5083-624B-B103-763807921D24}" type="presParOf" srcId="{EAD51C0A-32AE-464C-AE19-441CCF09D60A}" destId="{D9816D13-C7CF-4D54-867C-D9554DA5674D}" srcOrd="2" destOrd="0" presId="urn:microsoft.com/office/officeart/2018/2/layout/IconVerticalSolidList"/>
    <dgm:cxn modelId="{9FE96CD6-9A75-0946-BC3B-C157C85C7180}" type="presParOf" srcId="{EAD51C0A-32AE-464C-AE19-441CCF09D60A}" destId="{62AB8061-A715-4FBB-9DB3-97672A30B6C7}" srcOrd="3" destOrd="0" presId="urn:microsoft.com/office/officeart/2018/2/layout/IconVerticalSolidList"/>
    <dgm:cxn modelId="{E78C9FF6-3D36-1148-925B-6CD4663F5F11}" type="presParOf" srcId="{7FB582A0-D597-4D98-B68C-B1D85C44924D}" destId="{201A17B8-BFC7-4079-B57A-4D451E9CB24A}" srcOrd="1" destOrd="0" presId="urn:microsoft.com/office/officeart/2018/2/layout/IconVerticalSolidList"/>
    <dgm:cxn modelId="{E4561D56-8D26-9F40-A61D-F99C3CB9CAFD}" type="presParOf" srcId="{7FB582A0-D597-4D98-B68C-B1D85C44924D}" destId="{A1071523-D004-4AD2-B59D-7635534FC001}" srcOrd="2" destOrd="0" presId="urn:microsoft.com/office/officeart/2018/2/layout/IconVerticalSolidList"/>
    <dgm:cxn modelId="{5F41F0E7-BF93-3C4B-BB5C-233EB7674394}" type="presParOf" srcId="{A1071523-D004-4AD2-B59D-7635534FC001}" destId="{F1335E49-C044-47E6-9DFD-141E19903A23}" srcOrd="0" destOrd="0" presId="urn:microsoft.com/office/officeart/2018/2/layout/IconVerticalSolidList"/>
    <dgm:cxn modelId="{FA3DAA81-6C09-A04A-AC52-009AD0E970BC}" type="presParOf" srcId="{A1071523-D004-4AD2-B59D-7635534FC001}" destId="{F1F7879F-B737-4AFB-894F-C11B0D6EFC7E}" srcOrd="1" destOrd="0" presId="urn:microsoft.com/office/officeart/2018/2/layout/IconVerticalSolidList"/>
    <dgm:cxn modelId="{8F907388-C40A-4C4E-8CC1-BD9D99C69297}" type="presParOf" srcId="{A1071523-D004-4AD2-B59D-7635534FC001}" destId="{B0A1FC3A-7750-4867-8503-3EB960840D8B}" srcOrd="2" destOrd="0" presId="urn:microsoft.com/office/officeart/2018/2/layout/IconVerticalSolidList"/>
    <dgm:cxn modelId="{FAA63A8A-0FA6-4445-8A46-29D5671D23C0}" type="presParOf" srcId="{A1071523-D004-4AD2-B59D-7635534FC001}" destId="{E8418587-A7E5-4BDA-A455-C834D99DCE72}" srcOrd="3" destOrd="0" presId="urn:microsoft.com/office/officeart/2018/2/layout/IconVerticalSolidList"/>
    <dgm:cxn modelId="{00E58082-CA6B-4944-950D-0C28A32A197A}" type="presParOf" srcId="{7FB582A0-D597-4D98-B68C-B1D85C44924D}" destId="{3F9824F2-3C4B-4189-933E-9B4FAEB5FB97}" srcOrd="3" destOrd="0" presId="urn:microsoft.com/office/officeart/2018/2/layout/IconVerticalSolidList"/>
    <dgm:cxn modelId="{EF09EB2E-F32F-FD41-8F24-3D1A6A836384}" type="presParOf" srcId="{7FB582A0-D597-4D98-B68C-B1D85C44924D}" destId="{2D85B292-E331-4BF7-B2AB-9BBA67D65203}" srcOrd="4" destOrd="0" presId="urn:microsoft.com/office/officeart/2018/2/layout/IconVerticalSolidList"/>
    <dgm:cxn modelId="{9E864CE2-45EE-064C-9948-2A9E6E846F3B}" type="presParOf" srcId="{2D85B292-E331-4BF7-B2AB-9BBA67D65203}" destId="{1EFC331E-D2F6-46D5-8A9F-7919611A13F0}" srcOrd="0" destOrd="0" presId="urn:microsoft.com/office/officeart/2018/2/layout/IconVerticalSolidList"/>
    <dgm:cxn modelId="{4FC44D37-12E7-4946-87DF-0FEA846FF4DF}" type="presParOf" srcId="{2D85B292-E331-4BF7-B2AB-9BBA67D65203}" destId="{BF87019E-3985-49C3-AFDD-74454544B014}" srcOrd="1" destOrd="0" presId="urn:microsoft.com/office/officeart/2018/2/layout/IconVerticalSolidList"/>
    <dgm:cxn modelId="{EDD313BA-214A-C94B-94B9-7C6415FFFA2A}" type="presParOf" srcId="{2D85B292-E331-4BF7-B2AB-9BBA67D65203}" destId="{6BF0B138-DFC9-4F15-86C7-FA01A59EB5A1}" srcOrd="2" destOrd="0" presId="urn:microsoft.com/office/officeart/2018/2/layout/IconVerticalSolidList"/>
    <dgm:cxn modelId="{DCC1E87A-CE63-8341-9858-2D946A098F95}" type="presParOf" srcId="{2D85B292-E331-4BF7-B2AB-9BBA67D65203}" destId="{65CC180C-6A8E-4648-934D-689315EFD280}" srcOrd="3" destOrd="0" presId="urn:microsoft.com/office/officeart/2018/2/layout/IconVerticalSolidList"/>
    <dgm:cxn modelId="{56AA37EC-F9DD-A345-80DD-06A170AED64D}" type="presParOf" srcId="{7FB582A0-D597-4D98-B68C-B1D85C44924D}" destId="{1393BEEB-C110-41D0-B593-86B7935D37D7}" srcOrd="5" destOrd="0" presId="urn:microsoft.com/office/officeart/2018/2/layout/IconVerticalSolidList"/>
    <dgm:cxn modelId="{31299CD3-2FDE-8A43-8B73-1DE49A45127D}" type="presParOf" srcId="{7FB582A0-D597-4D98-B68C-B1D85C44924D}" destId="{4010ED3A-3E6E-48A4-8E5F-8EF413CEB6AB}" srcOrd="6" destOrd="0" presId="urn:microsoft.com/office/officeart/2018/2/layout/IconVerticalSolidList"/>
    <dgm:cxn modelId="{6E4C84E7-ACF0-0D48-B2AB-07856A431C1D}" type="presParOf" srcId="{4010ED3A-3E6E-48A4-8E5F-8EF413CEB6AB}" destId="{87970844-75A5-4ADC-A87E-AE64ADCC349B}" srcOrd="0" destOrd="0" presId="urn:microsoft.com/office/officeart/2018/2/layout/IconVerticalSolidList"/>
    <dgm:cxn modelId="{B977A052-91AD-4D4A-A029-C0649D09048A}" type="presParOf" srcId="{4010ED3A-3E6E-48A4-8E5F-8EF413CEB6AB}" destId="{852B19DC-C830-4111-BD76-A19C69D6E2A2}" srcOrd="1" destOrd="0" presId="urn:microsoft.com/office/officeart/2018/2/layout/IconVerticalSolidList"/>
    <dgm:cxn modelId="{3ABD8159-805F-CC4D-BB6C-8CEE532C4C38}" type="presParOf" srcId="{4010ED3A-3E6E-48A4-8E5F-8EF413CEB6AB}" destId="{50728DF1-42AB-41F3-AA60-9176B740CD5C}" srcOrd="2" destOrd="0" presId="urn:microsoft.com/office/officeart/2018/2/layout/IconVerticalSolidList"/>
    <dgm:cxn modelId="{617BD5A4-D375-4C4F-807B-6431BA309A72}" type="presParOf" srcId="{4010ED3A-3E6E-48A4-8E5F-8EF413CEB6AB}" destId="{72E62DE1-3476-41FC-A7F5-0AF49A87188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9F4D92-3654-4902-805C-57C5F966B560}">
      <dsp:nvSpPr>
        <dsp:cNvPr id="0" name=""/>
        <dsp:cNvSpPr/>
      </dsp:nvSpPr>
      <dsp:spPr>
        <a:xfrm>
          <a:off x="0" y="1805"/>
          <a:ext cx="10515600" cy="9153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6547F9-7E81-47FA-A35D-870BC093B376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AB8061-A715-4FBB-9DB3-97672A30B6C7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Big </a:t>
          </a:r>
          <a:r>
            <a:rPr lang="de-DE" sz="2200" kern="1200" dirty="0" err="1"/>
            <a:t>fan</a:t>
          </a:r>
          <a:r>
            <a:rPr lang="de-DE" sz="2200" kern="1200" dirty="0"/>
            <a:t> </a:t>
          </a:r>
          <a:r>
            <a:rPr lang="de-DE" sz="2200" kern="1200" dirty="0" err="1"/>
            <a:t>of</a:t>
          </a:r>
          <a:r>
            <a:rPr lang="de-DE" sz="2200" kern="1200" dirty="0"/>
            <a:t> TED </a:t>
          </a:r>
          <a:r>
            <a:rPr lang="de-DE" sz="2200" kern="1200" dirty="0" err="1"/>
            <a:t>talks</a:t>
          </a:r>
          <a:endParaRPr lang="en-US" sz="2200" kern="1200" dirty="0"/>
        </a:p>
      </dsp:txBody>
      <dsp:txXfrm>
        <a:off x="1057183" y="1805"/>
        <a:ext cx="9458416" cy="915310"/>
      </dsp:txXfrm>
    </dsp:sp>
    <dsp:sp modelId="{F1335E49-C044-47E6-9DFD-141E19903A23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F7879F-B737-4AFB-894F-C11B0D6EFC7E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418587-A7E5-4BDA-A455-C834D99DCE72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Well compressed information mixed with valuable experience</a:t>
          </a:r>
          <a:endParaRPr lang="en-US" sz="2200" kern="1200" dirty="0"/>
        </a:p>
      </dsp:txBody>
      <dsp:txXfrm>
        <a:off x="1057183" y="1145944"/>
        <a:ext cx="9458416" cy="915310"/>
      </dsp:txXfrm>
    </dsp:sp>
    <dsp:sp modelId="{1EFC331E-D2F6-46D5-8A9F-7919611A13F0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87019E-3985-49C3-AFDD-74454544B014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CC180C-6A8E-4648-934D-689315EFD280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Everyone can host a TED talk (TEDx)</a:t>
          </a:r>
          <a:endParaRPr lang="en-US" sz="2200" kern="1200" dirty="0"/>
        </a:p>
      </dsp:txBody>
      <dsp:txXfrm>
        <a:off x="1057183" y="2290082"/>
        <a:ext cx="9458416" cy="915310"/>
      </dsp:txXfrm>
    </dsp:sp>
    <dsp:sp modelId="{87970844-75A5-4ADC-A87E-AE64ADCC349B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2B19DC-C830-4111-BD76-A19C69D6E2A2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E62DE1-3476-41FC-A7F5-0AF49A871888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Multitude of different topics</a:t>
          </a:r>
          <a:endParaRPr lang="en-US" sz="2200" kern="1200" dirty="0"/>
        </a:p>
      </dsp:txBody>
      <dsp:txXfrm>
        <a:off x="1057183" y="3434221"/>
        <a:ext cx="9458416" cy="915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0A756F-BDD8-6448-803D-EDA48058C684}" type="datetimeFigureOut">
              <a:rPr lang="de-DE" smtClean="0"/>
              <a:t>18.09.19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38BAC-E1E3-4F42-B890-2B54E06457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029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morning</a:t>
            </a:r>
            <a:r>
              <a:rPr lang="de-DE" dirty="0"/>
              <a:t> </a:t>
            </a:r>
            <a:r>
              <a:rPr lang="de-DE" dirty="0" err="1"/>
              <a:t>everyone</a:t>
            </a:r>
            <a:r>
              <a:rPr lang="de-DE" dirty="0"/>
              <a:t>,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Ferdinand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passion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, i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a TED Talk </a:t>
            </a:r>
            <a:r>
              <a:rPr lang="de-DE" dirty="0" err="1"/>
              <a:t>Recommendation</a:t>
            </a:r>
            <a:r>
              <a:rPr lang="de-DE" dirty="0"/>
              <a:t>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8BAC-E1E3-4F42-B890-2B54E06457C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1369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e6c2d784c_2_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e6c2d784c_2_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4382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did</a:t>
            </a:r>
            <a:r>
              <a:rPr lang="de-DE" dirty="0"/>
              <a:t> I </a:t>
            </a: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?</a:t>
            </a:r>
          </a:p>
          <a:p>
            <a:br>
              <a:rPr lang="de-DE" dirty="0"/>
            </a:br>
            <a:r>
              <a:rPr lang="de-DE" dirty="0" err="1"/>
              <a:t>Well</a:t>
            </a:r>
            <a:r>
              <a:rPr lang="de-DE" dirty="0"/>
              <a:t> TED </a:t>
            </a:r>
            <a:r>
              <a:rPr lang="de-DE" dirty="0" err="1"/>
              <a:t>Recommends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subpage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ted.com</a:t>
            </a:r>
            <a:r>
              <a:rPr lang="de-DE" dirty="0"/>
              <a:t> </a:t>
            </a:r>
            <a:r>
              <a:rPr lang="de-DE" dirty="0" err="1"/>
              <a:t>website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keywords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specify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preferences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. </a:t>
            </a:r>
          </a:p>
          <a:p>
            <a:pPr marL="171450" indent="-171450">
              <a:buFontTx/>
              <a:buChar char="-"/>
            </a:pPr>
            <a:r>
              <a:rPr lang="de-DE" dirty="0"/>
              <a:t>But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can‘t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discreet</a:t>
            </a:r>
            <a:r>
              <a:rPr lang="de-DE" dirty="0"/>
              <a:t> </a:t>
            </a:r>
            <a:r>
              <a:rPr lang="de-DE" dirty="0" err="1"/>
              <a:t>topics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videos</a:t>
            </a:r>
            <a:r>
              <a:rPr lang="de-DE" dirty="0"/>
              <a:t> </a:t>
            </a:r>
            <a:r>
              <a:rPr lang="de-DE" dirty="0" err="1"/>
              <a:t>recommended</a:t>
            </a:r>
            <a:r>
              <a:rPr lang="de-DE" dirty="0"/>
              <a:t> 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In </a:t>
            </a:r>
            <a:r>
              <a:rPr lang="de-DE" dirty="0" err="1"/>
              <a:t>addition</a:t>
            </a:r>
            <a:r>
              <a:rPr lang="de-DE" dirty="0"/>
              <a:t>, I </a:t>
            </a:r>
            <a:r>
              <a:rPr lang="de-DE" dirty="0" err="1"/>
              <a:t>wanted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analyze</a:t>
            </a:r>
            <a:r>
              <a:rPr lang="de-DE" dirty="0"/>
              <a:t> </a:t>
            </a:r>
            <a:r>
              <a:rPr lang="de-DE" dirty="0" err="1"/>
              <a:t>trends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time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looking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topics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TED Talks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Therefore</a:t>
            </a:r>
            <a:r>
              <a:rPr lang="de-DE" dirty="0"/>
              <a:t>,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: Create a </a:t>
            </a:r>
            <a:r>
              <a:rPr lang="de-DE" dirty="0" err="1"/>
              <a:t>sophisticated</a:t>
            </a:r>
            <a:r>
              <a:rPr lang="de-DE" dirty="0"/>
              <a:t> TED Talk Search Engine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8BAC-E1E3-4F42-B890-2B54E06457C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9099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e6c2d784c_2_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e6c2d784c_2_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did</a:t>
            </a:r>
            <a:r>
              <a:rPr lang="de-DE" dirty="0"/>
              <a:t> I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I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Data </a:t>
            </a:r>
            <a:r>
              <a:rPr lang="de-DE" dirty="0" err="1"/>
              <a:t>Preprocessing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scraping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4,000 TED Talks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offical</a:t>
            </a:r>
            <a:r>
              <a:rPr lang="de-DE" dirty="0"/>
              <a:t> </a:t>
            </a:r>
            <a:r>
              <a:rPr lang="de-DE" dirty="0" err="1"/>
              <a:t>Ted.com</a:t>
            </a:r>
            <a:r>
              <a:rPr lang="de-DE" dirty="0"/>
              <a:t> </a:t>
            </a:r>
            <a:r>
              <a:rPr lang="de-DE" dirty="0" err="1"/>
              <a:t>website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-I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Filtered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english</a:t>
            </a:r>
            <a:r>
              <a:rPr lang="de-DE" dirty="0"/>
              <a:t> </a:t>
            </a:r>
            <a:r>
              <a:rPr lang="de-DE" dirty="0" err="1"/>
              <a:t>videos</a:t>
            </a:r>
            <a:r>
              <a:rPr lang="de-DE" dirty="0"/>
              <a:t>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 err="1"/>
              <a:t>Cleaned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transcripts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description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b="1" dirty="0"/>
              <a:t>As </a:t>
            </a:r>
            <a:r>
              <a:rPr lang="de-DE" b="1" dirty="0" err="1"/>
              <a:t>tools</a:t>
            </a:r>
            <a:r>
              <a:rPr lang="de-DE" b="1" dirty="0"/>
              <a:t> in </a:t>
            </a:r>
            <a:r>
              <a:rPr lang="de-DE" b="1" dirty="0" err="1"/>
              <a:t>this</a:t>
            </a:r>
            <a:r>
              <a:rPr lang="de-DE" b="1" dirty="0"/>
              <a:t> </a:t>
            </a:r>
            <a:r>
              <a:rPr lang="de-DE" b="1" dirty="0" err="1"/>
              <a:t>stage</a:t>
            </a:r>
            <a:r>
              <a:rPr lang="de-DE" b="1" dirty="0"/>
              <a:t> I </a:t>
            </a:r>
            <a:r>
              <a:rPr lang="de-DE" b="1" dirty="0" err="1"/>
              <a:t>used</a:t>
            </a:r>
            <a:r>
              <a:rPr lang="de-DE" b="1" dirty="0"/>
              <a:t> </a:t>
            </a:r>
            <a:r>
              <a:rPr lang="de-DE" b="1" dirty="0" err="1"/>
              <a:t>Selenium</a:t>
            </a:r>
            <a:r>
              <a:rPr lang="de-DE" b="1" dirty="0"/>
              <a:t>, </a:t>
            </a:r>
            <a:r>
              <a:rPr lang="de-DE" b="1" dirty="0" err="1"/>
              <a:t>BeautifulSoup</a:t>
            </a:r>
            <a:r>
              <a:rPr lang="de-DE" b="1" dirty="0"/>
              <a:t> </a:t>
            </a:r>
            <a:r>
              <a:rPr lang="de-DE" b="1" dirty="0" err="1"/>
              <a:t>and</a:t>
            </a:r>
            <a:r>
              <a:rPr lang="de-DE" b="1" dirty="0"/>
              <a:t> NLTK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89767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e6c2d784c_2_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e6c2d784c_2_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The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consisted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Modelling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I </a:t>
            </a:r>
            <a:r>
              <a:rPr lang="de-DE" dirty="0" err="1"/>
              <a:t>mainly</a:t>
            </a:r>
            <a:r>
              <a:rPr lang="de-DE" dirty="0"/>
              <a:t> </a:t>
            </a:r>
            <a:r>
              <a:rPr lang="de-DE" dirty="0" err="1"/>
              <a:t>engaged</a:t>
            </a:r>
            <a:r>
              <a:rPr lang="de-DE" dirty="0"/>
              <a:t> in </a:t>
            </a:r>
            <a:r>
              <a:rPr lang="de-DE" dirty="0" err="1"/>
              <a:t>Unsupervised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Initially</a:t>
            </a:r>
            <a:r>
              <a:rPr lang="de-DE" dirty="0"/>
              <a:t>, I </a:t>
            </a:r>
            <a:r>
              <a:rPr lang="de-DE" dirty="0" err="1"/>
              <a:t>conducted</a:t>
            </a:r>
            <a:r>
              <a:rPr lang="de-DE" dirty="0"/>
              <a:t> Topic </a:t>
            </a:r>
            <a:r>
              <a:rPr lang="de-DE" dirty="0" err="1"/>
              <a:t>Modelling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a TF-IDF </a:t>
            </a:r>
            <a:r>
              <a:rPr lang="de-DE" dirty="0" err="1"/>
              <a:t>Vectorizer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200 </a:t>
            </a:r>
            <a:r>
              <a:rPr lang="de-DE" dirty="0" err="1"/>
              <a:t>stopwords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NMF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assign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TED </a:t>
            </a:r>
            <a:r>
              <a:rPr lang="de-DE" dirty="0" err="1"/>
              <a:t>talks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distinct</a:t>
            </a:r>
            <a:r>
              <a:rPr lang="de-DE" dirty="0"/>
              <a:t> 32 </a:t>
            </a:r>
            <a:r>
              <a:rPr lang="de-DE" dirty="0" err="1"/>
              <a:t>topics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The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modelling</a:t>
            </a:r>
            <a:r>
              <a:rPr lang="de-DE" dirty="0"/>
              <a:t> </a:t>
            </a:r>
            <a:r>
              <a:rPr lang="de-DE" dirty="0" err="1"/>
              <a:t>consisted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developing</a:t>
            </a:r>
            <a:r>
              <a:rPr lang="de-DE" dirty="0"/>
              <a:t> a </a:t>
            </a:r>
            <a:r>
              <a:rPr lang="de-DE" dirty="0" err="1"/>
              <a:t>recommender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 err="1"/>
              <a:t>Again</a:t>
            </a:r>
            <a:r>
              <a:rPr lang="de-DE" dirty="0"/>
              <a:t>, I </a:t>
            </a:r>
            <a:r>
              <a:rPr lang="de-DE" dirty="0" err="1"/>
              <a:t>used</a:t>
            </a:r>
            <a:r>
              <a:rPr lang="de-DE" dirty="0"/>
              <a:t> TF-IDF </a:t>
            </a:r>
            <a:r>
              <a:rPr lang="de-DE" dirty="0" err="1"/>
              <a:t>Vectorizer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NMF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construct</a:t>
            </a:r>
            <a:r>
              <a:rPr lang="de-DE" dirty="0"/>
              <a:t> a </a:t>
            </a:r>
            <a:r>
              <a:rPr lang="de-DE" dirty="0" err="1"/>
              <a:t>recommender</a:t>
            </a:r>
            <a:r>
              <a:rPr lang="de-DE" dirty="0"/>
              <a:t>,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auto</a:t>
            </a:r>
            <a:r>
              <a:rPr lang="de-DE" dirty="0"/>
              <a:t> </a:t>
            </a:r>
            <a:r>
              <a:rPr lang="de-DE" dirty="0" err="1"/>
              <a:t>detects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whether</a:t>
            </a:r>
            <a:r>
              <a:rPr lang="de-DE" dirty="0"/>
              <a:t> </a:t>
            </a:r>
            <a:r>
              <a:rPr lang="de-DE" dirty="0" err="1"/>
              <a:t>it‘s</a:t>
            </a:r>
            <a:r>
              <a:rPr lang="de-DE" dirty="0"/>
              <a:t> a </a:t>
            </a:r>
            <a:r>
              <a:rPr lang="de-DE" dirty="0" err="1"/>
              <a:t>text</a:t>
            </a:r>
            <a:r>
              <a:rPr lang="de-DE" dirty="0"/>
              <a:t>, </a:t>
            </a:r>
            <a:r>
              <a:rPr lang="de-DE" dirty="0" err="1"/>
              <a:t>keywords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link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As </a:t>
            </a:r>
            <a:r>
              <a:rPr lang="de-DE" dirty="0" err="1"/>
              <a:t>tools</a:t>
            </a:r>
            <a:r>
              <a:rPr lang="de-DE" dirty="0"/>
              <a:t>, I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scikitlearn</a:t>
            </a:r>
            <a:r>
              <a:rPr lang="de-DE" dirty="0"/>
              <a:t> </a:t>
            </a:r>
            <a:r>
              <a:rPr lang="de-DE" dirty="0" err="1"/>
              <a:t>library</a:t>
            </a:r>
            <a:r>
              <a:rPr lang="de-DE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3198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e6c2d784c_2_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e6c2d784c_2_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The end 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recommender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running</a:t>
            </a:r>
            <a:r>
              <a:rPr lang="de-DE" dirty="0"/>
              <a:t> on a </a:t>
            </a:r>
            <a:r>
              <a:rPr lang="de-DE" dirty="0" err="1"/>
              <a:t>flask</a:t>
            </a:r>
            <a:r>
              <a:rPr lang="de-DE" dirty="0"/>
              <a:t> web </a:t>
            </a:r>
            <a:r>
              <a:rPr lang="de-DE" dirty="0" err="1"/>
              <a:t>app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Link, Keywords </a:t>
            </a:r>
            <a:r>
              <a:rPr lang="de-DE" dirty="0" err="1"/>
              <a:t>and</a:t>
            </a:r>
            <a:r>
              <a:rPr lang="de-DE" dirty="0"/>
              <a:t> Text </a:t>
            </a:r>
            <a:r>
              <a:rPr lang="de-DE" dirty="0" err="1"/>
              <a:t>are</a:t>
            </a:r>
            <a:r>
              <a:rPr lang="de-DE" dirty="0"/>
              <a:t> valid </a:t>
            </a:r>
            <a:r>
              <a:rPr lang="de-DE" dirty="0" err="1"/>
              <a:t>inputs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TED Talks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output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0220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topics</a:t>
            </a:r>
            <a:r>
              <a:rPr lang="de-DE" dirty="0"/>
              <a:t> </a:t>
            </a:r>
            <a:r>
              <a:rPr lang="de-DE" dirty="0" err="1"/>
              <a:t>displayed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wordclouds</a:t>
            </a:r>
            <a:r>
              <a:rPr lang="de-DE" dirty="0"/>
              <a:t>.</a:t>
            </a:r>
          </a:p>
          <a:p>
            <a:r>
              <a:rPr lang="de-DE" dirty="0"/>
              <a:t>- Economy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topic</a:t>
            </a:r>
            <a:r>
              <a:rPr lang="de-DE" dirty="0"/>
              <a:t> </a:t>
            </a:r>
            <a:r>
              <a:rPr lang="de-DE" dirty="0" err="1"/>
              <a:t>closely</a:t>
            </a:r>
            <a:r>
              <a:rPr lang="de-DE" dirty="0"/>
              <a:t> </a:t>
            </a:r>
            <a:r>
              <a:rPr lang="de-DE" dirty="0" err="1"/>
              <a:t>follwed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ecosystem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Surprisingly</a:t>
            </a:r>
            <a:r>
              <a:rPr lang="de-DE" dirty="0"/>
              <a:t>, Religion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r>
              <a:rPr lang="de-DE" dirty="0"/>
              <a:t>/design </a:t>
            </a:r>
            <a:r>
              <a:rPr lang="de-DE" dirty="0" err="1"/>
              <a:t>are</a:t>
            </a:r>
            <a:r>
              <a:rPr lang="de-DE" dirty="0"/>
              <a:t> also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popular</a:t>
            </a:r>
            <a:r>
              <a:rPr lang="de-DE" dirty="0"/>
              <a:t> </a:t>
            </a:r>
            <a:r>
              <a:rPr lang="de-DE" dirty="0" err="1"/>
              <a:t>topics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8BAC-E1E3-4F42-B890-2B54E06457C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1022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visual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6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topics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developed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time. </a:t>
            </a:r>
          </a:p>
          <a:p>
            <a:r>
              <a:rPr lang="de-DE" dirty="0"/>
              <a:t>- A </a:t>
            </a:r>
            <a:r>
              <a:rPr lang="de-DE" dirty="0" err="1"/>
              <a:t>clear</a:t>
            </a:r>
            <a:r>
              <a:rPr lang="de-DE" dirty="0"/>
              <a:t> </a:t>
            </a:r>
            <a:r>
              <a:rPr lang="de-DE" dirty="0" err="1"/>
              <a:t>trend</a:t>
            </a:r>
            <a:r>
              <a:rPr lang="de-DE" dirty="0"/>
              <a:t> </a:t>
            </a:r>
            <a:r>
              <a:rPr lang="de-DE" dirty="0" err="1"/>
              <a:t>towards</a:t>
            </a:r>
            <a:r>
              <a:rPr lang="de-DE" dirty="0"/>
              <a:t> </a:t>
            </a:r>
            <a:r>
              <a:rPr lang="de-DE" dirty="0" err="1"/>
              <a:t>sustainability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religion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identified</a:t>
            </a:r>
            <a:r>
              <a:rPr lang="de-DE" dirty="0"/>
              <a:t>, </a:t>
            </a:r>
            <a:r>
              <a:rPr lang="de-DE" dirty="0" err="1"/>
              <a:t>while</a:t>
            </a:r>
            <a:r>
              <a:rPr lang="de-DE" dirty="0"/>
              <a:t> Internet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lost in </a:t>
            </a:r>
            <a:r>
              <a:rPr lang="de-DE" dirty="0" err="1"/>
              <a:t>relevance</a:t>
            </a:r>
            <a:r>
              <a:rPr lang="de-DE" dirty="0"/>
              <a:t> in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8BAC-E1E3-4F42-B890-2B54E06457C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3997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lets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look</a:t>
            </a:r>
            <a:r>
              <a:rPr lang="de-DE" dirty="0"/>
              <a:t> a </a:t>
            </a:r>
            <a:r>
              <a:rPr lang="de-DE" dirty="0" err="1"/>
              <a:t>the</a:t>
            </a:r>
            <a:r>
              <a:rPr lang="de-DE" dirty="0"/>
              <a:t> web </a:t>
            </a:r>
            <a:r>
              <a:rPr lang="de-DE" dirty="0" err="1"/>
              <a:t>app</a:t>
            </a:r>
            <a:r>
              <a:rPr lang="de-DE" dirty="0"/>
              <a:t>.</a:t>
            </a:r>
          </a:p>
          <a:p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say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interested</a:t>
            </a:r>
            <a:r>
              <a:rPr lang="de-DE" dirty="0"/>
              <a:t> in </a:t>
            </a:r>
            <a:r>
              <a:rPr lang="de-DE" dirty="0" err="1"/>
              <a:t>climate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videos</a:t>
            </a:r>
            <a:r>
              <a:rPr lang="de-DE" dirty="0"/>
              <a:t>.</a:t>
            </a:r>
          </a:p>
          <a:p>
            <a:r>
              <a:rPr lang="de-DE" dirty="0"/>
              <a:t>So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provide</a:t>
            </a:r>
            <a:r>
              <a:rPr lang="de-DE" dirty="0"/>
              <a:t> a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saying</a:t>
            </a:r>
            <a:r>
              <a:rPr lang="de-DE" dirty="0"/>
              <a:t> “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dont</a:t>
            </a:r>
            <a:r>
              <a:rPr lang="de-DE" dirty="0"/>
              <a:t> </a:t>
            </a:r>
            <a:r>
              <a:rPr lang="de-DE" dirty="0" err="1"/>
              <a:t>act</a:t>
            </a:r>
            <a:r>
              <a:rPr lang="de-DE" dirty="0"/>
              <a:t> </a:t>
            </a:r>
            <a:r>
              <a:rPr lang="de-DE" dirty="0" err="1"/>
              <a:t>soon</a:t>
            </a:r>
            <a:r>
              <a:rPr lang="de-DE" dirty="0"/>
              <a:t> </a:t>
            </a:r>
            <a:r>
              <a:rPr lang="de-DE" dirty="0" err="1"/>
              <a:t>enough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climate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irreversible.</a:t>
            </a:r>
          </a:p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sort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videos</a:t>
            </a:r>
            <a:r>
              <a:rPr lang="de-DE" dirty="0"/>
              <a:t> 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upload</a:t>
            </a:r>
            <a:r>
              <a:rPr lang="de-DE" dirty="0"/>
              <a:t> </a:t>
            </a:r>
            <a:r>
              <a:rPr lang="de-DE" dirty="0" err="1"/>
              <a:t>date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recent</a:t>
            </a:r>
            <a:r>
              <a:rPr lang="de-DE" dirty="0"/>
              <a:t> </a:t>
            </a:r>
            <a:r>
              <a:rPr lang="de-DE" dirty="0" err="1"/>
              <a:t>ones</a:t>
            </a:r>
            <a:r>
              <a:rPr lang="de-DE" dirty="0"/>
              <a:t>.</a:t>
            </a:r>
          </a:p>
          <a:p>
            <a:r>
              <a:rPr lang="de-DE" dirty="0"/>
              <a:t>The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greta</a:t>
            </a:r>
            <a:r>
              <a:rPr lang="de-DE" dirty="0"/>
              <a:t> </a:t>
            </a:r>
            <a:r>
              <a:rPr lang="de-DE" dirty="0" err="1"/>
              <a:t>thunberg</a:t>
            </a:r>
            <a:r>
              <a:rPr lang="de-DE" dirty="0"/>
              <a:t> </a:t>
            </a:r>
            <a:r>
              <a:rPr lang="de-DE" dirty="0" err="1"/>
              <a:t>sounds</a:t>
            </a:r>
            <a:r>
              <a:rPr lang="de-DE" dirty="0"/>
              <a:t> </a:t>
            </a:r>
            <a:r>
              <a:rPr lang="de-DE" dirty="0" err="1"/>
              <a:t>familiar</a:t>
            </a:r>
            <a:r>
              <a:rPr lang="de-DE" dirty="0"/>
              <a:t> so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directly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video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pressing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watch</a:t>
            </a:r>
            <a:r>
              <a:rPr lang="de-DE" dirty="0"/>
              <a:t> </a:t>
            </a:r>
            <a:r>
              <a:rPr lang="de-DE" dirty="0" err="1"/>
              <a:t>button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enjoyed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video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take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link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let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recommender</a:t>
            </a:r>
            <a:r>
              <a:rPr lang="de-DE" dirty="0"/>
              <a:t> </a:t>
            </a:r>
            <a:r>
              <a:rPr lang="de-DE" dirty="0" err="1"/>
              <a:t>recommend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videos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video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just </a:t>
            </a:r>
            <a:r>
              <a:rPr lang="de-DE" dirty="0" err="1"/>
              <a:t>watched</a:t>
            </a:r>
            <a:r>
              <a:rPr lang="de-DE" dirty="0"/>
              <a:t>, but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sort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views</a:t>
            </a:r>
            <a:r>
              <a:rPr lang="de-DE" dirty="0"/>
              <a:t>.</a:t>
            </a:r>
          </a:p>
          <a:p>
            <a:r>
              <a:rPr lang="de-DE" dirty="0" err="1"/>
              <a:t>Lastly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also </a:t>
            </a:r>
            <a:r>
              <a:rPr lang="de-DE" dirty="0" err="1"/>
              <a:t>provide</a:t>
            </a:r>
            <a:r>
              <a:rPr lang="de-DE" dirty="0"/>
              <a:t> </a:t>
            </a:r>
            <a:r>
              <a:rPr lang="de-DE" dirty="0" err="1"/>
              <a:t>keywords</a:t>
            </a:r>
            <a:r>
              <a:rPr lang="de-DE" dirty="0"/>
              <a:t>,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sustainability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will </a:t>
            </a:r>
            <a:r>
              <a:rPr lang="de-DE" dirty="0" err="1"/>
              <a:t>provide</a:t>
            </a:r>
            <a:r>
              <a:rPr lang="de-DE" dirty="0"/>
              <a:t> </a:t>
            </a:r>
            <a:r>
              <a:rPr lang="de-DE" dirty="0" err="1"/>
              <a:t>videos</a:t>
            </a:r>
            <a:r>
              <a:rPr lang="de-DE" dirty="0"/>
              <a:t> 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relevance</a:t>
            </a:r>
            <a:r>
              <a:rPr lang="de-DE" dirty="0"/>
              <a:t>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8BAC-E1E3-4F42-B890-2B54E06457C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094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Concluding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resulted</a:t>
            </a:r>
            <a:r>
              <a:rPr lang="de-DE" dirty="0"/>
              <a:t> in a </a:t>
            </a:r>
            <a:r>
              <a:rPr lang="de-DE" dirty="0" err="1"/>
              <a:t>sophisticated</a:t>
            </a:r>
            <a:r>
              <a:rPr lang="de-DE" dirty="0"/>
              <a:t> Search Engine </a:t>
            </a:r>
            <a:r>
              <a:rPr lang="de-DE" dirty="0" err="1"/>
              <a:t>for</a:t>
            </a:r>
            <a:r>
              <a:rPr lang="de-DE" dirty="0"/>
              <a:t> Ted Talks</a:t>
            </a:r>
          </a:p>
          <a:p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looking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topics</a:t>
            </a:r>
            <a:r>
              <a:rPr lang="de-DE" dirty="0"/>
              <a:t>, </a:t>
            </a:r>
            <a:r>
              <a:rPr lang="de-DE" dirty="0" err="1"/>
              <a:t>ecosystem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religion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currently</a:t>
            </a:r>
            <a:r>
              <a:rPr lang="de-DE" dirty="0"/>
              <a:t> </a:t>
            </a:r>
            <a:r>
              <a:rPr lang="de-DE" dirty="0" err="1"/>
              <a:t>trending</a:t>
            </a:r>
            <a:r>
              <a:rPr lang="de-DE" dirty="0"/>
              <a:t> </a:t>
            </a:r>
            <a:r>
              <a:rPr lang="de-DE" dirty="0" err="1"/>
              <a:t>topics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, </a:t>
            </a:r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dont</a:t>
            </a:r>
            <a:r>
              <a:rPr lang="de-DE" dirty="0"/>
              <a:t> </a:t>
            </a:r>
            <a:r>
              <a:rPr lang="de-DE" dirty="0" err="1"/>
              <a:t>hesitate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contact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channels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Transiotion</a:t>
            </a:r>
            <a:r>
              <a:rPr lang="de-DE" dirty="0"/>
              <a:t> </a:t>
            </a:r>
            <a:r>
              <a:rPr lang="de-DE" dirty="0" err="1"/>
              <a:t>fromtopic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time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flask</a:t>
            </a:r>
            <a:r>
              <a:rPr lang="de-DE" dirty="0"/>
              <a:t> web </a:t>
            </a:r>
            <a:r>
              <a:rPr lang="de-DE" dirty="0" err="1"/>
              <a:t>app</a:t>
            </a:r>
            <a:r>
              <a:rPr lang="de-DE" dirty="0"/>
              <a:t>, </a:t>
            </a:r>
            <a:r>
              <a:rPr lang="de-DE" dirty="0" err="1"/>
              <a:t>felt</a:t>
            </a:r>
            <a:r>
              <a:rPr lang="de-DE" dirty="0"/>
              <a:t> </a:t>
            </a:r>
            <a:r>
              <a:rPr lang="de-DE" dirty="0" err="1"/>
              <a:t>disjointed</a:t>
            </a:r>
            <a:endParaRPr lang="de-DE" dirty="0"/>
          </a:p>
          <a:p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looked</a:t>
            </a:r>
            <a:r>
              <a:rPr lang="de-DE" dirty="0"/>
              <a:t> at </a:t>
            </a:r>
            <a:r>
              <a:rPr lang="de-DE" dirty="0" err="1"/>
              <a:t>themost</a:t>
            </a:r>
            <a:r>
              <a:rPr lang="de-DE" dirty="0"/>
              <a:t> </a:t>
            </a:r>
            <a:r>
              <a:rPr lang="de-DE" dirty="0" err="1"/>
              <a:t>recent</a:t>
            </a:r>
            <a:r>
              <a:rPr lang="de-DE" dirty="0"/>
              <a:t> </a:t>
            </a:r>
            <a:r>
              <a:rPr lang="de-DE" dirty="0" err="1"/>
              <a:t>trends</a:t>
            </a:r>
            <a:r>
              <a:rPr lang="de-DE" dirty="0"/>
              <a:t> </a:t>
            </a:r>
            <a:r>
              <a:rPr lang="de-DE" dirty="0" err="1"/>
              <a:t>id</a:t>
            </a:r>
            <a:r>
              <a:rPr lang="de-DE" dirty="0"/>
              <a:t> like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web </a:t>
            </a:r>
            <a:r>
              <a:rPr lang="de-DE" dirty="0" err="1"/>
              <a:t>app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Fill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gaps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video</a:t>
            </a:r>
            <a:r>
              <a:rPr lang="de-DE" dirty="0"/>
              <a:t>, </a:t>
            </a:r>
            <a:r>
              <a:rPr lang="de-DE" dirty="0" err="1"/>
              <a:t>fill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time </a:t>
            </a:r>
            <a:r>
              <a:rPr lang="de-DE" dirty="0" err="1"/>
              <a:t>to</a:t>
            </a:r>
            <a:r>
              <a:rPr lang="de-DE" dirty="0"/>
              <a:t> smoothen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up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38BAC-E1E3-4F42-B890-2B54E06457C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3936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36485-6525-9E4C-A579-8AD0C9548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E57EBE-75F9-BC46-92EE-BBBE72BFAB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6ACAD-C71D-0946-A77B-C80826341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6B16-DBB9-B14B-8115-8A33FC02CEE7}" type="datetimeFigureOut">
              <a:rPr lang="de-DE" smtClean="0"/>
              <a:t>18.09.19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7C5DB-941E-A148-BA15-318A568F1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8E82D-8508-7F45-866F-B258D580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F8ACA-4211-3641-8E9C-E4DF0837C58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5291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B2FF9-C099-CA44-A8F1-83C20B3B7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331195-5A8B-F346-AAB4-5E883CE34A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F73D0-1422-9D45-B567-E68AE3070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6B16-DBB9-B14B-8115-8A33FC02CEE7}" type="datetimeFigureOut">
              <a:rPr lang="de-DE" smtClean="0"/>
              <a:t>18.09.19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96FB3-2463-5349-9F6B-17C8CA244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427BCC-4278-1649-9901-B1C25BB38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F8ACA-4211-3641-8E9C-E4DF0837C58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6435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754D54-4CEE-F048-A464-255D5C402C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719E01-072A-D14D-816B-C48C0E841C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D8A8B6-0928-194C-9DED-956C71047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6B16-DBB9-B14B-8115-8A33FC02CEE7}" type="datetimeFigureOut">
              <a:rPr lang="de-DE" smtClean="0"/>
              <a:t>18.09.19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10C0B-AD2F-4D4A-B44D-CD8BEDACF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0C9DD-5A16-8E4A-99CD-CE5428B82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F8ACA-4211-3641-8E9C-E4DF0837C58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83135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15600" y="421233"/>
            <a:ext cx="11360800" cy="11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15600" y="1633633"/>
            <a:ext cx="11360800" cy="44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0708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51E8C-FFB3-0E46-A0F4-BB42C2105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68A8F-5E9F-0F44-B628-403570498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6F0CC7-2CB5-6F4C-A762-89C0CE28D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6B16-DBB9-B14B-8115-8A33FC02CEE7}" type="datetimeFigureOut">
              <a:rPr lang="de-DE" smtClean="0"/>
              <a:t>18.09.19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10EB5-45D2-1C48-AFEB-4F5D4E856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A8B59-100E-2F42-9FF0-D5411EB45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F8ACA-4211-3641-8E9C-E4DF0837C58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882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D8C32-B77A-FE43-9019-25BC976FC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29427-3B08-E44E-817D-4B0817CA0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18319-8172-EC41-8C55-3717A1B83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6B16-DBB9-B14B-8115-8A33FC02CEE7}" type="datetimeFigureOut">
              <a:rPr lang="de-DE" smtClean="0"/>
              <a:t>18.09.19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11874-95EF-3C40-8280-4A606A228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5D739-0E23-2E46-918F-69B19F731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F8ACA-4211-3641-8E9C-E4DF0837C58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9589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DD27E-DBD7-BB4E-AE86-7C155A8BF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3DE1-AA55-1846-8BC9-60A48E6E05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B58CD-CA2B-2949-ABB3-9AD5B993DB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21B7A6-5B2A-7745-8920-3BA1C87A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6B16-DBB9-B14B-8115-8A33FC02CEE7}" type="datetimeFigureOut">
              <a:rPr lang="de-DE" smtClean="0"/>
              <a:t>18.09.19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3BF2C3-B0F3-B443-A5DE-7DCB6041B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8D28E8-A40D-A941-8F36-3BA8DFDFE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F8ACA-4211-3641-8E9C-E4DF0837C58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5974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53257-2564-B341-A3FF-92107CC55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FD55E6-92BE-514B-AD99-CD6E6684C6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C17E44-CBFB-6E49-9854-DD471BF56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8A52D9-C4DD-564A-9BA1-79E45E9F1E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7D2584-874E-904F-84A9-A789019F50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857F37-C33B-954F-8D76-BE4ACD57D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6B16-DBB9-B14B-8115-8A33FC02CEE7}" type="datetimeFigureOut">
              <a:rPr lang="de-DE" smtClean="0"/>
              <a:t>18.09.19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5FDD4-1391-F249-96D3-42B8E0514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4945B7-7A25-894E-B13D-25217D46D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F8ACA-4211-3641-8E9C-E4DF0837C58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4227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84F4C-3C12-514D-A032-86ADAA1F3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D52ECA-E09D-724C-AB26-AB20A1833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6B16-DBB9-B14B-8115-8A33FC02CEE7}" type="datetimeFigureOut">
              <a:rPr lang="de-DE" smtClean="0"/>
              <a:t>18.09.19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84BFCF-E452-8F40-8899-EBD20DDCB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1934C-410E-734F-937D-DAB93E531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F8ACA-4211-3641-8E9C-E4DF0837C58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7905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7A0178-17C7-9A4F-9C18-7D849FBF4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6B16-DBB9-B14B-8115-8A33FC02CEE7}" type="datetimeFigureOut">
              <a:rPr lang="de-DE" smtClean="0"/>
              <a:t>18.09.19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76F9B9-AC9A-DC44-988A-AA15A1705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0346C-BA3A-E64D-9A9E-C5BA3C425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F8ACA-4211-3641-8E9C-E4DF0837C58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2854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80B7E-4C57-F946-892C-0F0016A9E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CCF24-DDFF-D04F-B8F8-31999A629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2D251-6A8C-DC4B-9721-CDAFF82019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715C86-8B1B-AE48-BB4B-479D2896F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6B16-DBB9-B14B-8115-8A33FC02CEE7}" type="datetimeFigureOut">
              <a:rPr lang="de-DE" smtClean="0"/>
              <a:t>18.09.19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9E236-F888-CD4C-A631-7E44676CA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8D232-3F14-A341-8E95-FA2E0ACB5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F8ACA-4211-3641-8E9C-E4DF0837C58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1553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B78AE-84CC-014C-A8A1-6F7FCC79E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D1D4F6-14EB-2D49-A811-26C763D0D7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1A8126-090D-C044-BB43-6C66C78969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BF9EDC-3DC4-C948-9ED3-6A08F5DFE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6B16-DBB9-B14B-8115-8A33FC02CEE7}" type="datetimeFigureOut">
              <a:rPr lang="de-DE" smtClean="0"/>
              <a:t>18.09.19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1D2742-82EB-8741-B2E0-51B2719C0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B6A93-5AAE-3F4E-B8B5-463B941DD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F8ACA-4211-3641-8E9C-E4DF0837C58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0146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1A8F17-07DB-6D46-B042-6B3FCA1C5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076BB-5F87-0A4D-A802-9436FC8DB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C79D8-CCF3-C145-B646-59DB611407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D6B16-DBB9-B14B-8115-8A33FC02CEE7}" type="datetimeFigureOut">
              <a:rPr lang="de-DE" smtClean="0"/>
              <a:t>18.09.19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4E37B-7A78-674D-B8A6-45637D522C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E874E-C1F9-FE4E-B6D0-781E777F6C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F8ACA-4211-3641-8E9C-E4DF0837C58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3706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05205-268F-3D4A-AE74-5E69377BD5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136" y="5091762"/>
            <a:ext cx="7834193" cy="1264588"/>
          </a:xfrm>
        </p:spPr>
        <p:txBody>
          <a:bodyPr anchor="ctr">
            <a:normAutofit/>
          </a:bodyPr>
          <a:lstStyle/>
          <a:p>
            <a:pPr algn="r"/>
            <a:r>
              <a:rPr lang="de-DE"/>
              <a:t>TED Talk Recommender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FD3434-C306-E343-B933-7EB210284B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107" y="5091763"/>
            <a:ext cx="2974207" cy="1264587"/>
          </a:xfrm>
        </p:spPr>
        <p:txBody>
          <a:bodyPr anchor="ctr">
            <a:normAutofit/>
          </a:bodyPr>
          <a:lstStyle/>
          <a:p>
            <a:pPr algn="l"/>
            <a:r>
              <a:rPr lang="de-DE" sz="2000" dirty="0"/>
              <a:t>Project 5</a:t>
            </a:r>
          </a:p>
          <a:p>
            <a:pPr algn="l"/>
            <a:r>
              <a:rPr lang="de-DE" sz="2000" dirty="0"/>
              <a:t>September 16, 2019</a:t>
            </a:r>
          </a:p>
          <a:p>
            <a:pPr algn="l"/>
            <a:r>
              <a:rPr lang="de-DE" sz="2000" dirty="0"/>
              <a:t>Ferdinand Wohlenberg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72E5B2-0E9E-3C4A-801E-0ADD1B81B7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78" b="12502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oogle Shape;189;p21">
            <a:extLst>
              <a:ext uri="{FF2B5EF4-FFF2-40B4-BE49-F238E27FC236}">
                <a16:creationId xmlns:a16="http://schemas.microsoft.com/office/drawing/2014/main" id="{8AB18CB6-35DD-0945-B7B8-C92B7956EB1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3349" y="5998069"/>
            <a:ext cx="433676" cy="692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2479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CA512-4A15-5A48-8B69-AE4DA8A96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Appendix – List </a:t>
            </a:r>
            <a:r>
              <a:rPr lang="de-DE" dirty="0" err="1"/>
              <a:t>of</a:t>
            </a:r>
            <a:r>
              <a:rPr lang="de-DE"/>
              <a:t> Topics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9A4EEF-9202-5E44-B026-8D4E9E2435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7558" y="1572896"/>
            <a:ext cx="2676883" cy="5192395"/>
          </a:xfrm>
        </p:spPr>
      </p:pic>
      <p:pic>
        <p:nvPicPr>
          <p:cNvPr id="4" name="Google Shape;189;p21">
            <a:extLst>
              <a:ext uri="{FF2B5EF4-FFF2-40B4-BE49-F238E27FC236}">
                <a16:creationId xmlns:a16="http://schemas.microsoft.com/office/drawing/2014/main" id="{80ABF5A8-E67A-7042-BC36-FCF606EBFF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3349" y="5998069"/>
            <a:ext cx="433676" cy="692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8054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6099A-DF70-CC42-9A7B-3EF7FED40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 err="1"/>
              <a:t>Why</a:t>
            </a:r>
            <a:r>
              <a:rPr lang="de-DE" dirty="0"/>
              <a:t>?</a:t>
            </a:r>
          </a:p>
        </p:txBody>
      </p:sp>
      <p:pic>
        <p:nvPicPr>
          <p:cNvPr id="4" name="Google Shape;189;p21">
            <a:extLst>
              <a:ext uri="{FF2B5EF4-FFF2-40B4-BE49-F238E27FC236}">
                <a16:creationId xmlns:a16="http://schemas.microsoft.com/office/drawing/2014/main" id="{E676719C-B355-424C-9E51-04498E65F2A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93349" y="5998069"/>
            <a:ext cx="433676" cy="6922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8921284-FB36-4533-8EF7-CEF0A08517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224156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9" name="Google Shape;140;p19">
            <a:extLst>
              <a:ext uri="{FF2B5EF4-FFF2-40B4-BE49-F238E27FC236}">
                <a16:creationId xmlns:a16="http://schemas.microsoft.com/office/drawing/2014/main" id="{0DE0FE26-0EA6-4349-B217-78C6E79A0818}"/>
              </a:ext>
            </a:extLst>
          </p:cNvPr>
          <p:cNvCxnSpPr/>
          <p:nvPr/>
        </p:nvCxnSpPr>
        <p:spPr>
          <a:xfrm>
            <a:off x="440000" y="1380700"/>
            <a:ext cx="11334000" cy="152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28244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976EEC2E-AD1C-494C-8331-2D6B6A8E9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/>
              <a:t>Data </a:t>
            </a:r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7E5B9-3ADD-4342-A33B-DFACDD8044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de-DE" b="1" u="sng" dirty="0" err="1"/>
              <a:t>Procedure</a:t>
            </a:r>
            <a:endParaRPr lang="de-DE" b="1" u="sng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Source: </a:t>
            </a:r>
            <a:r>
              <a:rPr lang="de-DE" dirty="0" err="1"/>
              <a:t>www.ted.com</a:t>
            </a:r>
            <a:r>
              <a:rPr lang="de-DE" dirty="0"/>
              <a:t>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Operations</a:t>
            </a:r>
            <a:r>
              <a:rPr lang="de-DE" dirty="0"/>
              <a:t>:</a:t>
            </a:r>
          </a:p>
          <a:p>
            <a:pPr marL="285750" indent="-285750">
              <a:lnSpc>
                <a:spcPct val="115000"/>
              </a:lnSpc>
            </a:pPr>
            <a:r>
              <a:rPr lang="en-GB" dirty="0">
                <a:latin typeface="Roboto"/>
                <a:ea typeface="Roboto"/>
                <a:cs typeface="Roboto"/>
                <a:sym typeface="Roboto"/>
              </a:rPr>
              <a:t>Scraped &gt;4,000 Ted Talks</a:t>
            </a:r>
          </a:p>
          <a:p>
            <a:pPr marL="285750" indent="-285750">
              <a:lnSpc>
                <a:spcPct val="115000"/>
              </a:lnSpc>
            </a:pPr>
            <a:r>
              <a:rPr lang="en-GB" dirty="0">
                <a:latin typeface="Roboto"/>
                <a:ea typeface="Roboto"/>
                <a:cs typeface="Roboto"/>
                <a:sym typeface="Roboto"/>
              </a:rPr>
              <a:t>Filtered for English videos</a:t>
            </a:r>
          </a:p>
          <a:p>
            <a:pPr marL="285750" indent="-285750">
              <a:lnSpc>
                <a:spcPct val="115000"/>
              </a:lnSpc>
            </a:pPr>
            <a:r>
              <a:rPr lang="en-GB" dirty="0">
                <a:latin typeface="Roboto"/>
                <a:ea typeface="Roboto"/>
                <a:cs typeface="Roboto"/>
                <a:sym typeface="Roboto"/>
              </a:rPr>
              <a:t>Cleaned up transcripts and descriptions</a:t>
            </a:r>
          </a:p>
          <a:p>
            <a:pPr marL="285750" indent="-285750">
              <a:lnSpc>
                <a:spcPct val="115000"/>
              </a:lnSpc>
            </a:pPr>
            <a:r>
              <a:rPr lang="en-GB" dirty="0">
                <a:latin typeface="Roboto"/>
                <a:ea typeface="Roboto"/>
                <a:cs typeface="Roboto"/>
                <a:sym typeface="Roboto"/>
              </a:rPr>
              <a:t>Lemmatization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3F1B87-75E7-D944-939F-4CD2AA680F9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de-DE" b="1" u="sng" dirty="0"/>
              <a:t>Tools</a:t>
            </a:r>
          </a:p>
        </p:txBody>
      </p:sp>
      <p:cxnSp>
        <p:nvCxnSpPr>
          <p:cNvPr id="140" name="Google Shape;140;p19"/>
          <p:cNvCxnSpPr/>
          <p:nvPr/>
        </p:nvCxnSpPr>
        <p:spPr>
          <a:xfrm>
            <a:off x="440000" y="1380700"/>
            <a:ext cx="11334000" cy="152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" name="Google Shape;141;p19"/>
          <p:cNvSpPr/>
          <p:nvPr/>
        </p:nvSpPr>
        <p:spPr>
          <a:xfrm>
            <a:off x="-148000" y="6683469"/>
            <a:ext cx="12488000" cy="23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4" name="Google Shape;189;p21">
            <a:extLst>
              <a:ext uri="{FF2B5EF4-FFF2-40B4-BE49-F238E27FC236}">
                <a16:creationId xmlns:a16="http://schemas.microsoft.com/office/drawing/2014/main" id="{7A58A969-2E50-3A4D-A480-FBDCE5E6B2A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3349" y="5998069"/>
            <a:ext cx="433676" cy="69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B6A6FC-F245-FC45-8C90-F15EE465C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2241" y="2299013"/>
            <a:ext cx="1814337" cy="952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681EAF-9D15-FC4A-9A88-8AF57784C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6329" y="2742576"/>
            <a:ext cx="1453671" cy="13127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656041-6A5D-CF49-91B2-70A2294725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4727" y="2775277"/>
            <a:ext cx="1328847" cy="12997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DEB684-5736-EC4D-B9EA-8A5DE82FF3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4258" y="4435523"/>
            <a:ext cx="1819999" cy="782694"/>
          </a:xfrm>
          <a:prstGeom prst="rect">
            <a:avLst/>
          </a:prstGeom>
        </p:spPr>
      </p:pic>
      <p:cxnSp>
        <p:nvCxnSpPr>
          <p:cNvPr id="16" name="Google Shape;140;p19">
            <a:extLst>
              <a:ext uri="{FF2B5EF4-FFF2-40B4-BE49-F238E27FC236}">
                <a16:creationId xmlns:a16="http://schemas.microsoft.com/office/drawing/2014/main" id="{9347318E-EC03-CD40-96D4-2F126F6D5215}"/>
              </a:ext>
            </a:extLst>
          </p:cNvPr>
          <p:cNvCxnSpPr>
            <a:cxnSpLocks/>
          </p:cNvCxnSpPr>
          <p:nvPr/>
        </p:nvCxnSpPr>
        <p:spPr>
          <a:xfrm>
            <a:off x="6096000" y="1647234"/>
            <a:ext cx="0" cy="4855581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C10694-2B92-4C4C-8154-52017E14A9C9}"/>
              </a:ext>
            </a:extLst>
          </p:cNvPr>
          <p:cNvSpPr txBox="1"/>
          <p:nvPr/>
        </p:nvSpPr>
        <p:spPr>
          <a:xfrm>
            <a:off x="6301585" y="4051273"/>
            <a:ext cx="1611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Selenium</a:t>
            </a:r>
            <a:endParaRPr lang="de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4D52E7-7F42-C745-A0B2-907497ACC5F0}"/>
              </a:ext>
            </a:extLst>
          </p:cNvPr>
          <p:cNvSpPr txBox="1"/>
          <p:nvPr/>
        </p:nvSpPr>
        <p:spPr>
          <a:xfrm>
            <a:off x="8332304" y="5190150"/>
            <a:ext cx="1611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BeautifulSoup</a:t>
            </a:r>
            <a:endParaRPr lang="de-DE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D1002B-FD2E-E945-B110-AA14E5C83157}"/>
              </a:ext>
            </a:extLst>
          </p:cNvPr>
          <p:cNvSpPr txBox="1"/>
          <p:nvPr/>
        </p:nvSpPr>
        <p:spPr>
          <a:xfrm>
            <a:off x="10010927" y="4168595"/>
            <a:ext cx="1611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NLTK</a:t>
            </a:r>
          </a:p>
        </p:txBody>
      </p:sp>
    </p:spTree>
    <p:extLst>
      <p:ext uri="{BB962C8B-B14F-4D97-AF65-F5344CB8AC3E}">
        <p14:creationId xmlns:p14="http://schemas.microsoft.com/office/powerpoint/2010/main" val="1352162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24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26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96099A-DF70-CC42-9A7B-3EF7FED40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Why?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41592-4FCC-0C41-A0A6-00AD287EE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de-DE" sz="2400" b="1">
                <a:solidFill>
                  <a:srgbClr val="000000"/>
                </a:solidFill>
              </a:rPr>
              <a:t>Motivation:</a:t>
            </a:r>
          </a:p>
          <a:p>
            <a:r>
              <a:rPr lang="de-DE" sz="2400">
                <a:solidFill>
                  <a:srgbClr val="000000"/>
                </a:solidFill>
              </a:rPr>
              <a:t>TED Recommends only allows user to choose from a specific set of keywords/areas </a:t>
            </a:r>
          </a:p>
          <a:p>
            <a:r>
              <a:rPr lang="de-DE" sz="2400">
                <a:solidFill>
                  <a:srgbClr val="000000"/>
                </a:solidFill>
              </a:rPr>
              <a:t>Exploring trends through topics of videos </a:t>
            </a:r>
          </a:p>
          <a:p>
            <a:endParaRPr lang="de-DE" sz="240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de-DE" sz="240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de-DE" sz="2400" b="1">
                <a:solidFill>
                  <a:srgbClr val="000000"/>
                </a:solidFill>
              </a:rPr>
              <a:t>Goal:</a:t>
            </a:r>
          </a:p>
          <a:p>
            <a:r>
              <a:rPr lang="de-DE" sz="2400">
                <a:solidFill>
                  <a:srgbClr val="000000"/>
                </a:solidFill>
              </a:rPr>
              <a:t>Creating a sophisticated TED Talk Search Engine</a:t>
            </a:r>
          </a:p>
          <a:p>
            <a:endParaRPr lang="de-DE" sz="2400" dirty="0">
              <a:solidFill>
                <a:srgbClr val="000000"/>
              </a:solidFill>
            </a:endParaRPr>
          </a:p>
        </p:txBody>
      </p:sp>
      <p:pic>
        <p:nvPicPr>
          <p:cNvPr id="4" name="Google Shape;189;p21">
            <a:extLst>
              <a:ext uri="{FF2B5EF4-FFF2-40B4-BE49-F238E27FC236}">
                <a16:creationId xmlns:a16="http://schemas.microsoft.com/office/drawing/2014/main" id="{E676719C-B355-424C-9E51-04498E65F2A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3349" y="5998069"/>
            <a:ext cx="433676" cy="692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8693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body" idx="1"/>
          </p:nvPr>
        </p:nvSpPr>
        <p:spPr>
          <a:xfrm>
            <a:off x="415600" y="1633633"/>
            <a:ext cx="11360800" cy="447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 dirty="0"/>
          </a:p>
        </p:txBody>
      </p:sp>
      <p:grpSp>
        <p:nvGrpSpPr>
          <p:cNvPr id="130" name="Google Shape;130;p19"/>
          <p:cNvGrpSpPr/>
          <p:nvPr/>
        </p:nvGrpSpPr>
        <p:grpSpPr>
          <a:xfrm>
            <a:off x="0" y="1586652"/>
            <a:ext cx="4729200" cy="4643781"/>
            <a:chOff x="0" y="1189989"/>
            <a:chExt cx="3546900" cy="3482836"/>
          </a:xfrm>
        </p:grpSpPr>
        <p:sp>
          <p:nvSpPr>
            <p:cNvPr id="131" name="Google Shape;131;p19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rgbClr val="80201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24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</a:t>
              </a:r>
              <a:r>
                <a:rPr lang="en-GB" sz="2400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Preprocessing</a:t>
              </a:r>
              <a:endParaRPr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2" name="Google Shape;132;p19"/>
            <p:cNvSpPr txBox="1"/>
            <p:nvPr/>
          </p:nvSpPr>
          <p:spPr>
            <a:xfrm>
              <a:off x="655200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de-DE" sz="1600" b="1" dirty="0">
                  <a:latin typeface="Roboto"/>
                  <a:ea typeface="Roboto"/>
                  <a:cs typeface="Roboto"/>
                  <a:sym typeface="Roboto"/>
                </a:rPr>
                <a:t>Source:</a:t>
              </a:r>
            </a:p>
            <a:p>
              <a:pPr>
                <a:lnSpc>
                  <a:spcPct val="115000"/>
                </a:lnSpc>
              </a:pPr>
              <a:endParaRPr lang="de-DE" sz="1600" b="1" dirty="0"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lnSpc>
                  <a:spcPct val="115000"/>
                </a:lnSpc>
              </a:pPr>
              <a:endParaRPr lang="de-DE" sz="1600" b="1" dirty="0"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lnSpc>
                  <a:spcPct val="115000"/>
                </a:lnSpc>
              </a:pPr>
              <a:endParaRPr sz="1600" dirty="0"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lnSpc>
                  <a:spcPct val="115000"/>
                </a:lnSpc>
              </a:pPr>
              <a:r>
                <a:rPr lang="en-GB" sz="1600" b="1" dirty="0">
                  <a:latin typeface="Roboto"/>
                  <a:ea typeface="Roboto"/>
                  <a:cs typeface="Roboto"/>
                  <a:sym typeface="Roboto"/>
                </a:rPr>
                <a:t>Operations:</a:t>
              </a:r>
            </a:p>
            <a:p>
              <a:pPr marL="285750" indent="-285750">
                <a:lnSpc>
                  <a:spcPct val="115000"/>
                </a:lnSpc>
                <a:buFont typeface="Arial" panose="020B0604020202020204" pitchFamily="34" charset="0"/>
                <a:buChar char="•"/>
              </a:pPr>
              <a:r>
                <a:rPr lang="en-GB" sz="1600" dirty="0">
                  <a:latin typeface="Roboto"/>
                  <a:ea typeface="Roboto"/>
                  <a:cs typeface="Roboto"/>
                  <a:sym typeface="Roboto"/>
                </a:rPr>
                <a:t>Scraped &gt;4,000 Ted Talks</a:t>
              </a:r>
            </a:p>
            <a:p>
              <a:pPr marL="285750" indent="-285750">
                <a:lnSpc>
                  <a:spcPct val="115000"/>
                </a:lnSpc>
                <a:buFont typeface="Arial" panose="020B0604020202020204" pitchFamily="34" charset="0"/>
                <a:buChar char="•"/>
              </a:pPr>
              <a:r>
                <a:rPr lang="en-GB" sz="1600" dirty="0">
                  <a:latin typeface="Roboto"/>
                  <a:ea typeface="Roboto"/>
                  <a:cs typeface="Roboto"/>
                  <a:sym typeface="Roboto"/>
                </a:rPr>
                <a:t>Filtered for English videos</a:t>
              </a:r>
            </a:p>
            <a:p>
              <a:pPr marL="285750" indent="-285750">
                <a:lnSpc>
                  <a:spcPct val="115000"/>
                </a:lnSpc>
                <a:buFont typeface="Arial" panose="020B0604020202020204" pitchFamily="34" charset="0"/>
                <a:buChar char="•"/>
              </a:pPr>
              <a:r>
                <a:rPr lang="en-GB" sz="1600" dirty="0">
                  <a:latin typeface="Roboto"/>
                  <a:ea typeface="Roboto"/>
                  <a:cs typeface="Roboto"/>
                  <a:sym typeface="Roboto"/>
                </a:rPr>
                <a:t>Cleaned up transcripts and descriptions</a:t>
              </a:r>
            </a:p>
          </p:txBody>
        </p:sp>
      </p:grpSp>
      <p:cxnSp>
        <p:nvCxnSpPr>
          <p:cNvPr id="140" name="Google Shape;140;p19"/>
          <p:cNvCxnSpPr/>
          <p:nvPr/>
        </p:nvCxnSpPr>
        <p:spPr>
          <a:xfrm>
            <a:off x="440000" y="1380700"/>
            <a:ext cx="11334000" cy="152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" name="Google Shape;141;p19"/>
          <p:cNvSpPr/>
          <p:nvPr/>
        </p:nvSpPr>
        <p:spPr>
          <a:xfrm>
            <a:off x="-148000" y="6740800"/>
            <a:ext cx="12488000" cy="23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76EEC2E-AD1C-494C-8331-2D6B6A8E9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 err="1"/>
              <a:t>How</a:t>
            </a:r>
            <a:r>
              <a:rPr lang="de-DE" dirty="0"/>
              <a:t>? - </a:t>
            </a:r>
            <a:r>
              <a:rPr lang="de-DE" dirty="0" err="1"/>
              <a:t>Methodology</a:t>
            </a:r>
            <a:endParaRPr lang="de-DE" dirty="0"/>
          </a:p>
        </p:txBody>
      </p:sp>
      <p:pic>
        <p:nvPicPr>
          <p:cNvPr id="34" name="Google Shape;189;p21">
            <a:extLst>
              <a:ext uri="{FF2B5EF4-FFF2-40B4-BE49-F238E27FC236}">
                <a16:creationId xmlns:a16="http://schemas.microsoft.com/office/drawing/2014/main" id="{7A58A969-2E50-3A4D-A480-FBDCE5E6B2A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3349" y="5998069"/>
            <a:ext cx="433676" cy="69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B6A6FC-F245-FC45-8C90-F15EE465C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180" y="3232444"/>
            <a:ext cx="1391575" cy="7305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681EAF-9D15-FC4A-9A88-8AF57784C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649" y="5841464"/>
            <a:ext cx="689124" cy="62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656041-6A5D-CF49-91B2-70A2294725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0149" y="5841464"/>
            <a:ext cx="636232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DEB684-5736-EC4D-B9EA-8A5DE82FF3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8906" y="5976740"/>
            <a:ext cx="889630" cy="38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64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body" idx="1"/>
          </p:nvPr>
        </p:nvSpPr>
        <p:spPr>
          <a:xfrm>
            <a:off x="415600" y="1633633"/>
            <a:ext cx="11360800" cy="447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 dirty="0"/>
          </a:p>
        </p:txBody>
      </p:sp>
      <p:grpSp>
        <p:nvGrpSpPr>
          <p:cNvPr id="130" name="Google Shape;130;p19"/>
          <p:cNvGrpSpPr/>
          <p:nvPr/>
        </p:nvGrpSpPr>
        <p:grpSpPr>
          <a:xfrm>
            <a:off x="0" y="1586652"/>
            <a:ext cx="4729200" cy="4643781"/>
            <a:chOff x="0" y="1189989"/>
            <a:chExt cx="3546900" cy="3482836"/>
          </a:xfrm>
        </p:grpSpPr>
        <p:sp>
          <p:nvSpPr>
            <p:cNvPr id="131" name="Google Shape;131;p19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rgbClr val="80201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24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</a:t>
              </a:r>
              <a:r>
                <a:rPr lang="en-GB" sz="2400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Preprocessing</a:t>
              </a:r>
              <a:endParaRPr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2" name="Google Shape;132;p19"/>
            <p:cNvSpPr txBox="1"/>
            <p:nvPr/>
          </p:nvSpPr>
          <p:spPr>
            <a:xfrm>
              <a:off x="655200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de-DE" sz="1600" b="1" dirty="0">
                  <a:latin typeface="Roboto"/>
                  <a:ea typeface="Roboto"/>
                  <a:cs typeface="Roboto"/>
                  <a:sym typeface="Roboto"/>
                </a:rPr>
                <a:t>Source:</a:t>
              </a:r>
            </a:p>
            <a:p>
              <a:pPr>
                <a:lnSpc>
                  <a:spcPct val="115000"/>
                </a:lnSpc>
              </a:pPr>
              <a:endParaRPr lang="de-DE" sz="1600" b="1" dirty="0"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lnSpc>
                  <a:spcPct val="115000"/>
                </a:lnSpc>
              </a:pPr>
              <a:endParaRPr lang="de-DE" sz="1600" b="1" dirty="0"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lnSpc>
                  <a:spcPct val="115000"/>
                </a:lnSpc>
              </a:pPr>
              <a:endParaRPr sz="1600" dirty="0"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lnSpc>
                  <a:spcPct val="115000"/>
                </a:lnSpc>
              </a:pPr>
              <a:r>
                <a:rPr lang="en-GB" sz="1600" b="1" dirty="0">
                  <a:latin typeface="Roboto"/>
                  <a:ea typeface="Roboto"/>
                  <a:cs typeface="Roboto"/>
                  <a:sym typeface="Roboto"/>
                </a:rPr>
                <a:t>Operations:</a:t>
              </a:r>
            </a:p>
            <a:p>
              <a:pPr marL="285750" indent="-285750">
                <a:lnSpc>
                  <a:spcPct val="115000"/>
                </a:lnSpc>
                <a:buFont typeface="Arial" panose="020B0604020202020204" pitchFamily="34" charset="0"/>
                <a:buChar char="•"/>
              </a:pPr>
              <a:r>
                <a:rPr lang="en-GB" sz="1600" dirty="0">
                  <a:latin typeface="Roboto"/>
                  <a:ea typeface="Roboto"/>
                  <a:cs typeface="Roboto"/>
                  <a:sym typeface="Roboto"/>
                </a:rPr>
                <a:t>Scraped &gt;4,000 Ted Talks</a:t>
              </a:r>
            </a:p>
            <a:p>
              <a:pPr marL="285750" indent="-285750">
                <a:lnSpc>
                  <a:spcPct val="115000"/>
                </a:lnSpc>
                <a:buFont typeface="Arial" panose="020B0604020202020204" pitchFamily="34" charset="0"/>
                <a:buChar char="•"/>
              </a:pPr>
              <a:r>
                <a:rPr lang="en-GB" sz="1600" dirty="0">
                  <a:latin typeface="Roboto"/>
                  <a:ea typeface="Roboto"/>
                  <a:cs typeface="Roboto"/>
                  <a:sym typeface="Roboto"/>
                </a:rPr>
                <a:t>Filtered for English videos</a:t>
              </a:r>
            </a:p>
            <a:p>
              <a:pPr marL="285750" indent="-285750">
                <a:lnSpc>
                  <a:spcPct val="115000"/>
                </a:lnSpc>
                <a:buFont typeface="Arial" panose="020B0604020202020204" pitchFamily="34" charset="0"/>
                <a:buChar char="•"/>
              </a:pPr>
              <a:r>
                <a:rPr lang="en-GB" sz="1600" dirty="0">
                  <a:latin typeface="Roboto"/>
                  <a:ea typeface="Roboto"/>
                  <a:cs typeface="Roboto"/>
                  <a:sym typeface="Roboto"/>
                </a:rPr>
                <a:t>Cleaned up transcripts and descriptions</a:t>
              </a:r>
            </a:p>
          </p:txBody>
        </p:sp>
      </p:grpSp>
      <p:grpSp>
        <p:nvGrpSpPr>
          <p:cNvPr id="133" name="Google Shape;133;p19"/>
          <p:cNvGrpSpPr/>
          <p:nvPr/>
        </p:nvGrpSpPr>
        <p:grpSpPr>
          <a:xfrm>
            <a:off x="3925605" y="1586367"/>
            <a:ext cx="4407600" cy="4644067"/>
            <a:chOff x="2944204" y="1189775"/>
            <a:chExt cx="3305700" cy="3483050"/>
          </a:xfrm>
        </p:grpSpPr>
        <p:sp>
          <p:nvSpPr>
            <p:cNvPr id="134" name="Google Shape;134;p19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B02C2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24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Modelling</a:t>
              </a:r>
              <a:endParaRPr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5" name="Google Shape;135;p19"/>
            <p:cNvSpPr txBox="1"/>
            <p:nvPr/>
          </p:nvSpPr>
          <p:spPr>
            <a:xfrm>
              <a:off x="3478948" y="2057125"/>
              <a:ext cx="2471366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de-DE" sz="1600" b="1" dirty="0" err="1">
                  <a:latin typeface="Roboto"/>
                  <a:ea typeface="Roboto"/>
                  <a:cs typeface="Roboto"/>
                  <a:sym typeface="Roboto"/>
                </a:rPr>
                <a:t>Unsupervised</a:t>
              </a:r>
              <a:r>
                <a:rPr lang="de-DE" sz="1600" b="1" dirty="0">
                  <a:latin typeface="Roboto"/>
                  <a:ea typeface="Roboto"/>
                  <a:cs typeface="Roboto"/>
                  <a:sym typeface="Roboto"/>
                </a:rPr>
                <a:t> ML (NLP)</a:t>
              </a:r>
            </a:p>
            <a:p>
              <a:pPr>
                <a:lnSpc>
                  <a:spcPct val="115000"/>
                </a:lnSpc>
              </a:pPr>
              <a:endParaRPr lang="de-DE" sz="1600" b="1" dirty="0">
                <a:latin typeface="Roboto"/>
                <a:ea typeface="Roboto"/>
                <a:cs typeface="Roboto"/>
                <a:sym typeface="Roboto"/>
              </a:endParaRPr>
            </a:p>
            <a:p>
              <a:pPr marL="342900" indent="-342900">
                <a:lnSpc>
                  <a:spcPct val="115000"/>
                </a:lnSpc>
                <a:buAutoNum type="arabicPeriod"/>
              </a:pPr>
              <a:r>
                <a:rPr lang="de-DE" sz="1600" b="1" dirty="0">
                  <a:latin typeface="Roboto"/>
                  <a:ea typeface="Roboto"/>
                  <a:cs typeface="Roboto"/>
                  <a:sym typeface="Roboto"/>
                </a:rPr>
                <a:t>Topic </a:t>
              </a:r>
              <a:r>
                <a:rPr lang="de-DE" sz="1600" b="1" dirty="0" err="1">
                  <a:latin typeface="Roboto"/>
                  <a:ea typeface="Roboto"/>
                  <a:cs typeface="Roboto"/>
                  <a:sym typeface="Roboto"/>
                </a:rPr>
                <a:t>Modelling</a:t>
              </a:r>
              <a:r>
                <a:rPr lang="de-DE" sz="1600" b="1" dirty="0">
                  <a:latin typeface="Roboto"/>
                  <a:ea typeface="Roboto"/>
                  <a:cs typeface="Roboto"/>
                  <a:sym typeface="Roboto"/>
                </a:rPr>
                <a:t> (NMF)</a:t>
              </a:r>
            </a:p>
            <a:p>
              <a:pPr marL="800100" lvl="1" indent="-342900">
                <a:lnSpc>
                  <a:spcPct val="115000"/>
                </a:lnSpc>
                <a:buAutoNum type="alphaLcPeriod"/>
              </a:pPr>
              <a:r>
                <a:rPr lang="de-DE" sz="1600" dirty="0" err="1">
                  <a:latin typeface="Roboto"/>
                  <a:ea typeface="Roboto"/>
                  <a:cs typeface="Roboto"/>
                  <a:sym typeface="Roboto"/>
                </a:rPr>
                <a:t>Vectorization</a:t>
              </a:r>
              <a:r>
                <a:rPr lang="de-DE" sz="1600" dirty="0">
                  <a:latin typeface="Roboto"/>
                  <a:ea typeface="Roboto"/>
                  <a:cs typeface="Roboto"/>
                  <a:sym typeface="Roboto"/>
                </a:rPr>
                <a:t> (TF-IDF)</a:t>
              </a:r>
            </a:p>
            <a:p>
              <a:pPr marL="800100" lvl="1" indent="-342900">
                <a:lnSpc>
                  <a:spcPct val="115000"/>
                </a:lnSpc>
                <a:buFont typeface="+mj-lt"/>
                <a:buAutoNum type="alphaLcPeriod"/>
              </a:pPr>
              <a:r>
                <a:rPr lang="de-DE" sz="1600" dirty="0">
                  <a:latin typeface="Roboto"/>
                  <a:ea typeface="Roboto"/>
                  <a:cs typeface="Roboto"/>
                  <a:sym typeface="Roboto"/>
                </a:rPr>
                <a:t>&gt; 200 </a:t>
              </a:r>
              <a:r>
                <a:rPr lang="de-DE" sz="1600" dirty="0" err="1">
                  <a:latin typeface="Roboto"/>
                  <a:ea typeface="Roboto"/>
                  <a:cs typeface="Roboto"/>
                  <a:sym typeface="Roboto"/>
                </a:rPr>
                <a:t>stopwords</a:t>
              </a:r>
              <a:endParaRPr lang="de-DE" sz="16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800100" lvl="1" indent="-342900">
                <a:lnSpc>
                  <a:spcPct val="115000"/>
                </a:lnSpc>
                <a:buFont typeface="+mj-lt"/>
                <a:buAutoNum type="alphaLcPeriod"/>
              </a:pPr>
              <a:r>
                <a:rPr lang="de-DE" sz="1600" dirty="0">
                  <a:latin typeface="Roboto"/>
                  <a:ea typeface="Roboto"/>
                  <a:cs typeface="Roboto"/>
                  <a:sym typeface="Roboto"/>
                </a:rPr>
                <a:t>32 Topics</a:t>
              </a:r>
            </a:p>
            <a:p>
              <a:pPr lvl="1">
                <a:lnSpc>
                  <a:spcPct val="115000"/>
                </a:lnSpc>
              </a:pPr>
              <a:endParaRPr lang="de-DE" sz="16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342900" indent="-342900">
                <a:lnSpc>
                  <a:spcPct val="115000"/>
                </a:lnSpc>
                <a:buFont typeface="+mj-lt"/>
                <a:buAutoNum type="arabicPeriod"/>
              </a:pPr>
              <a:r>
                <a:rPr lang="de-DE" sz="1600" b="1" dirty="0" err="1">
                  <a:latin typeface="Roboto"/>
                  <a:ea typeface="Roboto"/>
                  <a:cs typeface="Roboto"/>
                  <a:sym typeface="Roboto"/>
                </a:rPr>
                <a:t>Recommender</a:t>
              </a:r>
              <a:r>
                <a:rPr lang="de-DE" sz="1600" b="1" dirty="0">
                  <a:latin typeface="Roboto"/>
                  <a:ea typeface="Roboto"/>
                  <a:cs typeface="Roboto"/>
                  <a:sym typeface="Roboto"/>
                </a:rPr>
                <a:t> System</a:t>
              </a:r>
            </a:p>
            <a:p>
              <a:pPr marL="800100" lvl="1" indent="-342900">
                <a:lnSpc>
                  <a:spcPct val="115000"/>
                </a:lnSpc>
                <a:buFont typeface="+mj-lt"/>
                <a:buAutoNum type="alphaLcPeriod"/>
              </a:pPr>
              <a:r>
                <a:rPr lang="de-DE" sz="1600" dirty="0">
                  <a:latin typeface="Roboto"/>
                  <a:ea typeface="Roboto"/>
                  <a:cs typeface="Roboto"/>
                  <a:sym typeface="Roboto"/>
                </a:rPr>
                <a:t>TF-IDF -&gt; NMF</a:t>
              </a:r>
            </a:p>
            <a:p>
              <a:pPr marL="800100" lvl="1" indent="-342900">
                <a:lnSpc>
                  <a:spcPct val="115000"/>
                </a:lnSpc>
                <a:buFont typeface="+mj-lt"/>
                <a:buAutoNum type="alphaLcPeriod"/>
              </a:pPr>
              <a:r>
                <a:rPr lang="de-DE" sz="1600" dirty="0">
                  <a:latin typeface="Roboto"/>
                  <a:ea typeface="Roboto"/>
                  <a:cs typeface="Roboto"/>
                  <a:sym typeface="Roboto"/>
                </a:rPr>
                <a:t>Input auto-</a:t>
              </a:r>
              <a:r>
                <a:rPr lang="de-DE" sz="1600" dirty="0" err="1">
                  <a:latin typeface="Roboto"/>
                  <a:ea typeface="Roboto"/>
                  <a:cs typeface="Roboto"/>
                  <a:sym typeface="Roboto"/>
                </a:rPr>
                <a:t>detection</a:t>
              </a:r>
              <a:endParaRPr lang="de-DE" sz="16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40" name="Google Shape;140;p19"/>
          <p:cNvCxnSpPr/>
          <p:nvPr/>
        </p:nvCxnSpPr>
        <p:spPr>
          <a:xfrm>
            <a:off x="440000" y="1380700"/>
            <a:ext cx="11334000" cy="152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" name="Google Shape;141;p19"/>
          <p:cNvSpPr/>
          <p:nvPr/>
        </p:nvSpPr>
        <p:spPr>
          <a:xfrm>
            <a:off x="-148000" y="6740800"/>
            <a:ext cx="12488000" cy="23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76EEC2E-AD1C-494C-8331-2D6B6A8E9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 err="1"/>
              <a:t>How</a:t>
            </a:r>
            <a:r>
              <a:rPr lang="de-DE" dirty="0"/>
              <a:t>? - </a:t>
            </a:r>
            <a:r>
              <a:rPr lang="de-DE" dirty="0" err="1"/>
              <a:t>Methodology</a:t>
            </a:r>
            <a:endParaRPr lang="de-DE" dirty="0"/>
          </a:p>
        </p:txBody>
      </p:sp>
      <p:pic>
        <p:nvPicPr>
          <p:cNvPr id="34" name="Google Shape;189;p21">
            <a:extLst>
              <a:ext uri="{FF2B5EF4-FFF2-40B4-BE49-F238E27FC236}">
                <a16:creationId xmlns:a16="http://schemas.microsoft.com/office/drawing/2014/main" id="{7A58A969-2E50-3A4D-A480-FBDCE5E6B2A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3349" y="5998069"/>
            <a:ext cx="433676" cy="69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B6A6FC-F245-FC45-8C90-F15EE465C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180" y="3232444"/>
            <a:ext cx="1391575" cy="7305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6E9807-9DCF-AF45-8CAB-8D09B3BC79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1410" y="5779844"/>
            <a:ext cx="1155975" cy="622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681EAF-9D15-FC4A-9A88-8AF57784C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649" y="5841464"/>
            <a:ext cx="689124" cy="62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656041-6A5D-CF49-91B2-70A229472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0149" y="5841464"/>
            <a:ext cx="636232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DEB684-5736-EC4D-B9EA-8A5DE82FF3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8906" y="5976740"/>
            <a:ext cx="889630" cy="38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270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body" idx="1"/>
          </p:nvPr>
        </p:nvSpPr>
        <p:spPr>
          <a:xfrm>
            <a:off x="415600" y="1633633"/>
            <a:ext cx="11360800" cy="447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 dirty="0"/>
          </a:p>
        </p:txBody>
      </p:sp>
      <p:grpSp>
        <p:nvGrpSpPr>
          <p:cNvPr id="127" name="Google Shape;127;p19"/>
          <p:cNvGrpSpPr/>
          <p:nvPr/>
        </p:nvGrpSpPr>
        <p:grpSpPr>
          <a:xfrm>
            <a:off x="7509756" y="1586367"/>
            <a:ext cx="4407600" cy="4644067"/>
            <a:chOff x="5632317" y="1189775"/>
            <a:chExt cx="3305700" cy="3483050"/>
          </a:xfrm>
        </p:grpSpPr>
        <p:sp>
          <p:nvSpPr>
            <p:cNvPr id="128" name="Google Shape;128;p19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D8382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24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Results</a:t>
              </a:r>
              <a:endParaRPr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9" name="Google Shape;129;p19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GB" sz="1600" b="1" dirty="0">
                  <a:latin typeface="Roboto"/>
                  <a:ea typeface="Roboto"/>
                  <a:cs typeface="Roboto"/>
                  <a:sym typeface="Roboto"/>
                </a:rPr>
                <a:t>Input:</a:t>
              </a:r>
            </a:p>
            <a:p>
              <a:pPr marL="342900" indent="-342900">
                <a:lnSpc>
                  <a:spcPct val="115000"/>
                </a:lnSpc>
                <a:buAutoNum type="arabicPeriod"/>
              </a:pPr>
              <a:r>
                <a:rPr lang="en-GB" sz="1600" dirty="0">
                  <a:latin typeface="Roboto"/>
                  <a:ea typeface="Roboto"/>
                  <a:cs typeface="Roboto"/>
                  <a:sym typeface="Roboto"/>
                </a:rPr>
                <a:t>Link</a:t>
              </a:r>
            </a:p>
            <a:p>
              <a:pPr marL="342900" indent="-342900">
                <a:lnSpc>
                  <a:spcPct val="115000"/>
                </a:lnSpc>
                <a:buAutoNum type="arabicPeriod"/>
              </a:pPr>
              <a:r>
                <a:rPr lang="en-GB" sz="1600" dirty="0">
                  <a:latin typeface="Roboto"/>
                  <a:ea typeface="Roboto"/>
                  <a:cs typeface="Roboto"/>
                  <a:sym typeface="Roboto"/>
                </a:rPr>
                <a:t>Keywords</a:t>
              </a:r>
            </a:p>
            <a:p>
              <a:pPr marL="342900" indent="-342900">
                <a:lnSpc>
                  <a:spcPct val="115000"/>
                </a:lnSpc>
                <a:buAutoNum type="arabicPeriod"/>
              </a:pPr>
              <a:r>
                <a:rPr lang="en-GB" sz="1600" dirty="0">
                  <a:latin typeface="Roboto"/>
                  <a:ea typeface="Roboto"/>
                  <a:cs typeface="Roboto"/>
                  <a:sym typeface="Roboto"/>
                </a:rPr>
                <a:t>Text</a:t>
              </a:r>
            </a:p>
            <a:p>
              <a:pPr>
                <a:lnSpc>
                  <a:spcPct val="115000"/>
                </a:lnSpc>
              </a:pPr>
              <a:endParaRPr lang="en-GB" sz="1600" b="1" dirty="0"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lnSpc>
                  <a:spcPct val="115000"/>
                </a:lnSpc>
              </a:pPr>
              <a:r>
                <a:rPr lang="en-GB" sz="1600" b="1" dirty="0">
                  <a:latin typeface="Roboto"/>
                  <a:ea typeface="Roboto"/>
                  <a:cs typeface="Roboto"/>
                  <a:sym typeface="Roboto"/>
                </a:rPr>
                <a:t>Output: </a:t>
              </a:r>
              <a:endParaRPr lang="en-GB" sz="1600" dirty="0"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lnSpc>
                  <a:spcPct val="115000"/>
                </a:lnSpc>
              </a:pPr>
              <a:r>
                <a:rPr lang="en-GB" sz="1600" dirty="0">
                  <a:latin typeface="Roboto"/>
                  <a:ea typeface="Roboto"/>
                  <a:cs typeface="Roboto"/>
                  <a:sym typeface="Roboto"/>
                </a:rPr>
                <a:t>Ted Talk Recommendations</a:t>
              </a:r>
            </a:p>
          </p:txBody>
        </p:sp>
      </p:grpSp>
      <p:grpSp>
        <p:nvGrpSpPr>
          <p:cNvPr id="130" name="Google Shape;130;p19"/>
          <p:cNvGrpSpPr/>
          <p:nvPr/>
        </p:nvGrpSpPr>
        <p:grpSpPr>
          <a:xfrm>
            <a:off x="0" y="1586652"/>
            <a:ext cx="4729200" cy="4643781"/>
            <a:chOff x="0" y="1189989"/>
            <a:chExt cx="3546900" cy="3482836"/>
          </a:xfrm>
        </p:grpSpPr>
        <p:sp>
          <p:nvSpPr>
            <p:cNvPr id="131" name="Google Shape;131;p19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rgbClr val="80201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24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</a:t>
              </a:r>
              <a:r>
                <a:rPr lang="en-GB" sz="2400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Preprocessing</a:t>
              </a:r>
              <a:endParaRPr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2" name="Google Shape;132;p19"/>
            <p:cNvSpPr txBox="1"/>
            <p:nvPr/>
          </p:nvSpPr>
          <p:spPr>
            <a:xfrm>
              <a:off x="655200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de-DE" sz="1600" b="1" dirty="0">
                  <a:latin typeface="Roboto"/>
                  <a:ea typeface="Roboto"/>
                  <a:cs typeface="Roboto"/>
                  <a:sym typeface="Roboto"/>
                </a:rPr>
                <a:t>Source:</a:t>
              </a:r>
            </a:p>
            <a:p>
              <a:pPr>
                <a:lnSpc>
                  <a:spcPct val="115000"/>
                </a:lnSpc>
              </a:pPr>
              <a:endParaRPr lang="de-DE" sz="1600" b="1" dirty="0"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lnSpc>
                  <a:spcPct val="115000"/>
                </a:lnSpc>
              </a:pPr>
              <a:endParaRPr lang="de-DE" sz="1600" b="1" dirty="0"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lnSpc>
                  <a:spcPct val="115000"/>
                </a:lnSpc>
              </a:pPr>
              <a:endParaRPr sz="1600" dirty="0"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lnSpc>
                  <a:spcPct val="115000"/>
                </a:lnSpc>
              </a:pPr>
              <a:r>
                <a:rPr lang="en-GB" sz="1600" b="1" dirty="0">
                  <a:latin typeface="Roboto"/>
                  <a:ea typeface="Roboto"/>
                  <a:cs typeface="Roboto"/>
                  <a:sym typeface="Roboto"/>
                </a:rPr>
                <a:t>Operations:</a:t>
              </a:r>
            </a:p>
            <a:p>
              <a:pPr marL="285750" indent="-285750">
                <a:lnSpc>
                  <a:spcPct val="115000"/>
                </a:lnSpc>
                <a:buFont typeface="Arial" panose="020B0604020202020204" pitchFamily="34" charset="0"/>
                <a:buChar char="•"/>
              </a:pPr>
              <a:r>
                <a:rPr lang="en-GB" sz="1600" dirty="0">
                  <a:latin typeface="Roboto"/>
                  <a:ea typeface="Roboto"/>
                  <a:cs typeface="Roboto"/>
                  <a:sym typeface="Roboto"/>
                </a:rPr>
                <a:t>Scraped &gt;4,000 Ted Talks</a:t>
              </a:r>
            </a:p>
            <a:p>
              <a:pPr marL="285750" indent="-285750">
                <a:lnSpc>
                  <a:spcPct val="115000"/>
                </a:lnSpc>
                <a:buFont typeface="Arial" panose="020B0604020202020204" pitchFamily="34" charset="0"/>
                <a:buChar char="•"/>
              </a:pPr>
              <a:r>
                <a:rPr lang="en-GB" sz="1600" dirty="0">
                  <a:latin typeface="Roboto"/>
                  <a:ea typeface="Roboto"/>
                  <a:cs typeface="Roboto"/>
                  <a:sym typeface="Roboto"/>
                </a:rPr>
                <a:t>Filtered for English videos</a:t>
              </a:r>
            </a:p>
            <a:p>
              <a:pPr marL="285750" indent="-285750">
                <a:lnSpc>
                  <a:spcPct val="115000"/>
                </a:lnSpc>
                <a:buFont typeface="Arial" panose="020B0604020202020204" pitchFamily="34" charset="0"/>
                <a:buChar char="•"/>
              </a:pPr>
              <a:r>
                <a:rPr lang="en-GB" sz="1600" dirty="0">
                  <a:latin typeface="Roboto"/>
                  <a:ea typeface="Roboto"/>
                  <a:cs typeface="Roboto"/>
                  <a:sym typeface="Roboto"/>
                </a:rPr>
                <a:t>Cleaned up transcripts and descriptions</a:t>
              </a:r>
            </a:p>
          </p:txBody>
        </p:sp>
      </p:grpSp>
      <p:grpSp>
        <p:nvGrpSpPr>
          <p:cNvPr id="133" name="Google Shape;133;p19"/>
          <p:cNvGrpSpPr/>
          <p:nvPr/>
        </p:nvGrpSpPr>
        <p:grpSpPr>
          <a:xfrm>
            <a:off x="3925605" y="1586367"/>
            <a:ext cx="4407600" cy="4644067"/>
            <a:chOff x="2944204" y="1189775"/>
            <a:chExt cx="3305700" cy="3483050"/>
          </a:xfrm>
        </p:grpSpPr>
        <p:sp>
          <p:nvSpPr>
            <p:cNvPr id="134" name="Google Shape;134;p19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B02C2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24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Modelling</a:t>
              </a:r>
              <a:endParaRPr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5" name="Google Shape;135;p19"/>
            <p:cNvSpPr txBox="1"/>
            <p:nvPr/>
          </p:nvSpPr>
          <p:spPr>
            <a:xfrm>
              <a:off x="3478948" y="2057125"/>
              <a:ext cx="2471366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de-DE" sz="1600" b="1" dirty="0" err="1">
                  <a:latin typeface="Roboto"/>
                  <a:ea typeface="Roboto"/>
                  <a:cs typeface="Roboto"/>
                  <a:sym typeface="Roboto"/>
                </a:rPr>
                <a:t>Unsupervised</a:t>
              </a:r>
              <a:r>
                <a:rPr lang="de-DE" sz="1600" b="1" dirty="0">
                  <a:latin typeface="Roboto"/>
                  <a:ea typeface="Roboto"/>
                  <a:cs typeface="Roboto"/>
                  <a:sym typeface="Roboto"/>
                </a:rPr>
                <a:t> ML (NLP)</a:t>
              </a:r>
            </a:p>
            <a:p>
              <a:pPr>
                <a:lnSpc>
                  <a:spcPct val="115000"/>
                </a:lnSpc>
              </a:pPr>
              <a:endParaRPr lang="de-DE" sz="1600" b="1" dirty="0">
                <a:latin typeface="Roboto"/>
                <a:ea typeface="Roboto"/>
                <a:cs typeface="Roboto"/>
                <a:sym typeface="Roboto"/>
              </a:endParaRPr>
            </a:p>
            <a:p>
              <a:pPr marL="342900" indent="-342900">
                <a:lnSpc>
                  <a:spcPct val="115000"/>
                </a:lnSpc>
                <a:buAutoNum type="arabicPeriod"/>
              </a:pPr>
              <a:r>
                <a:rPr lang="de-DE" sz="1600" b="1" dirty="0">
                  <a:latin typeface="Roboto"/>
                  <a:ea typeface="Roboto"/>
                  <a:cs typeface="Roboto"/>
                  <a:sym typeface="Roboto"/>
                </a:rPr>
                <a:t>Topic </a:t>
              </a:r>
              <a:r>
                <a:rPr lang="de-DE" sz="1600" b="1" dirty="0" err="1">
                  <a:latin typeface="Roboto"/>
                  <a:ea typeface="Roboto"/>
                  <a:cs typeface="Roboto"/>
                  <a:sym typeface="Roboto"/>
                </a:rPr>
                <a:t>Modelling</a:t>
              </a:r>
              <a:r>
                <a:rPr lang="de-DE" sz="1600" b="1" dirty="0">
                  <a:latin typeface="Roboto"/>
                  <a:ea typeface="Roboto"/>
                  <a:cs typeface="Roboto"/>
                  <a:sym typeface="Roboto"/>
                </a:rPr>
                <a:t> (NMF)</a:t>
              </a:r>
            </a:p>
            <a:p>
              <a:pPr marL="800100" lvl="1" indent="-342900">
                <a:lnSpc>
                  <a:spcPct val="115000"/>
                </a:lnSpc>
                <a:buAutoNum type="alphaLcPeriod"/>
              </a:pPr>
              <a:r>
                <a:rPr lang="de-DE" sz="1600" dirty="0" err="1">
                  <a:latin typeface="Roboto"/>
                  <a:ea typeface="Roboto"/>
                  <a:cs typeface="Roboto"/>
                  <a:sym typeface="Roboto"/>
                </a:rPr>
                <a:t>Vectorization</a:t>
              </a:r>
              <a:r>
                <a:rPr lang="de-DE" sz="1600" dirty="0">
                  <a:latin typeface="Roboto"/>
                  <a:ea typeface="Roboto"/>
                  <a:cs typeface="Roboto"/>
                  <a:sym typeface="Roboto"/>
                </a:rPr>
                <a:t> (TF-IDF)</a:t>
              </a:r>
            </a:p>
            <a:p>
              <a:pPr marL="800100" lvl="1" indent="-342900">
                <a:lnSpc>
                  <a:spcPct val="115000"/>
                </a:lnSpc>
                <a:buFont typeface="+mj-lt"/>
                <a:buAutoNum type="alphaLcPeriod"/>
              </a:pPr>
              <a:r>
                <a:rPr lang="de-DE" sz="1600" dirty="0">
                  <a:latin typeface="Roboto"/>
                  <a:ea typeface="Roboto"/>
                  <a:cs typeface="Roboto"/>
                  <a:sym typeface="Roboto"/>
                </a:rPr>
                <a:t>&gt; 200 </a:t>
              </a:r>
              <a:r>
                <a:rPr lang="de-DE" sz="1600" dirty="0" err="1">
                  <a:latin typeface="Roboto"/>
                  <a:ea typeface="Roboto"/>
                  <a:cs typeface="Roboto"/>
                  <a:sym typeface="Roboto"/>
                </a:rPr>
                <a:t>stopwords</a:t>
              </a:r>
              <a:endParaRPr lang="de-DE" sz="16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800100" lvl="1" indent="-342900">
                <a:lnSpc>
                  <a:spcPct val="115000"/>
                </a:lnSpc>
                <a:buFont typeface="+mj-lt"/>
                <a:buAutoNum type="alphaLcPeriod"/>
              </a:pPr>
              <a:r>
                <a:rPr lang="de-DE" sz="1600" dirty="0">
                  <a:latin typeface="Roboto"/>
                  <a:ea typeface="Roboto"/>
                  <a:cs typeface="Roboto"/>
                  <a:sym typeface="Roboto"/>
                </a:rPr>
                <a:t>32 Topics</a:t>
              </a:r>
            </a:p>
            <a:p>
              <a:pPr lvl="1">
                <a:lnSpc>
                  <a:spcPct val="115000"/>
                </a:lnSpc>
              </a:pPr>
              <a:endParaRPr lang="de-DE" sz="16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342900" indent="-342900">
                <a:lnSpc>
                  <a:spcPct val="115000"/>
                </a:lnSpc>
                <a:buFont typeface="+mj-lt"/>
                <a:buAutoNum type="arabicPeriod"/>
              </a:pPr>
              <a:r>
                <a:rPr lang="de-DE" sz="1600" b="1" dirty="0" err="1">
                  <a:latin typeface="Roboto"/>
                  <a:ea typeface="Roboto"/>
                  <a:cs typeface="Roboto"/>
                  <a:sym typeface="Roboto"/>
                </a:rPr>
                <a:t>Recommender</a:t>
              </a:r>
              <a:r>
                <a:rPr lang="de-DE" sz="1600" b="1" dirty="0">
                  <a:latin typeface="Roboto"/>
                  <a:ea typeface="Roboto"/>
                  <a:cs typeface="Roboto"/>
                  <a:sym typeface="Roboto"/>
                </a:rPr>
                <a:t> System</a:t>
              </a:r>
            </a:p>
            <a:p>
              <a:pPr marL="800100" lvl="1" indent="-342900">
                <a:lnSpc>
                  <a:spcPct val="115000"/>
                </a:lnSpc>
                <a:buFont typeface="+mj-lt"/>
                <a:buAutoNum type="alphaLcPeriod"/>
              </a:pPr>
              <a:r>
                <a:rPr lang="de-DE" sz="1600" dirty="0">
                  <a:latin typeface="Roboto"/>
                  <a:ea typeface="Roboto"/>
                  <a:cs typeface="Roboto"/>
                  <a:sym typeface="Roboto"/>
                </a:rPr>
                <a:t>TF-IDF -&gt; NMF</a:t>
              </a:r>
            </a:p>
            <a:p>
              <a:pPr marL="800100" lvl="1" indent="-342900">
                <a:lnSpc>
                  <a:spcPct val="115000"/>
                </a:lnSpc>
                <a:buFont typeface="+mj-lt"/>
                <a:buAutoNum type="alphaLcPeriod"/>
              </a:pPr>
              <a:r>
                <a:rPr lang="de-DE" sz="1600" dirty="0">
                  <a:latin typeface="Roboto"/>
                  <a:ea typeface="Roboto"/>
                  <a:cs typeface="Roboto"/>
                  <a:sym typeface="Roboto"/>
                </a:rPr>
                <a:t>Input auto-</a:t>
              </a:r>
              <a:r>
                <a:rPr lang="de-DE" sz="1600" dirty="0" err="1">
                  <a:latin typeface="Roboto"/>
                  <a:ea typeface="Roboto"/>
                  <a:cs typeface="Roboto"/>
                  <a:sym typeface="Roboto"/>
                </a:rPr>
                <a:t>detection</a:t>
              </a:r>
              <a:endParaRPr lang="de-DE" sz="16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40" name="Google Shape;140;p19"/>
          <p:cNvCxnSpPr/>
          <p:nvPr/>
        </p:nvCxnSpPr>
        <p:spPr>
          <a:xfrm>
            <a:off x="440000" y="1380700"/>
            <a:ext cx="11334000" cy="152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" name="Google Shape;141;p19"/>
          <p:cNvSpPr/>
          <p:nvPr/>
        </p:nvSpPr>
        <p:spPr>
          <a:xfrm>
            <a:off x="-148000" y="6740800"/>
            <a:ext cx="12488000" cy="23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76EEC2E-AD1C-494C-8331-2D6B6A8E9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 err="1"/>
              <a:t>How</a:t>
            </a:r>
            <a:r>
              <a:rPr lang="de-DE" dirty="0"/>
              <a:t>? - </a:t>
            </a:r>
            <a:r>
              <a:rPr lang="de-DE" dirty="0" err="1"/>
              <a:t>Methodology</a:t>
            </a:r>
            <a:endParaRPr lang="de-DE" dirty="0"/>
          </a:p>
        </p:txBody>
      </p:sp>
      <p:pic>
        <p:nvPicPr>
          <p:cNvPr id="34" name="Google Shape;189;p21">
            <a:extLst>
              <a:ext uri="{FF2B5EF4-FFF2-40B4-BE49-F238E27FC236}">
                <a16:creationId xmlns:a16="http://schemas.microsoft.com/office/drawing/2014/main" id="{7A58A969-2E50-3A4D-A480-FBDCE5E6B2A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3349" y="5998069"/>
            <a:ext cx="433676" cy="69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B6A6FC-F245-FC45-8C90-F15EE465C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180" y="3232444"/>
            <a:ext cx="1391575" cy="7305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6E9807-9DCF-AF45-8CAB-8D09B3BC79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1410" y="5779844"/>
            <a:ext cx="1155975" cy="622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681EAF-9D15-FC4A-9A88-8AF57784C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649" y="5841464"/>
            <a:ext cx="689124" cy="62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656041-6A5D-CF49-91B2-70A229472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0149" y="5841464"/>
            <a:ext cx="636232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DEB684-5736-EC4D-B9EA-8A5DE82FF3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8906" y="5976740"/>
            <a:ext cx="889630" cy="3825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355119-4A6B-FE43-8576-73418ABE0C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5563" y="5758176"/>
            <a:ext cx="1155975" cy="64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581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39C8B-1F86-A04F-A6C1-85DFEED68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EDA </a:t>
            </a:r>
            <a:r>
              <a:rPr lang="de-DE" dirty="0" err="1"/>
              <a:t>Insights</a:t>
            </a:r>
            <a:r>
              <a:rPr lang="de-DE" dirty="0"/>
              <a:t> – Most Common Topics</a:t>
            </a:r>
          </a:p>
        </p:txBody>
      </p:sp>
      <p:pic>
        <p:nvPicPr>
          <p:cNvPr id="4" name="Google Shape;189;p21">
            <a:extLst>
              <a:ext uri="{FF2B5EF4-FFF2-40B4-BE49-F238E27FC236}">
                <a16:creationId xmlns:a16="http://schemas.microsoft.com/office/drawing/2014/main" id="{2757A84C-0629-0F48-A7D7-3BFDEBE5E75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3349" y="5998069"/>
            <a:ext cx="433676" cy="69222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45E4E3F-611F-6E40-A1CF-74AD3059A364}"/>
              </a:ext>
            </a:extLst>
          </p:cNvPr>
          <p:cNvSpPr txBox="1"/>
          <p:nvPr/>
        </p:nvSpPr>
        <p:spPr>
          <a:xfrm>
            <a:off x="998945" y="3450020"/>
            <a:ext cx="366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Economy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76CBA6-CEF7-6741-84CB-46810D4F9274}"/>
              </a:ext>
            </a:extLst>
          </p:cNvPr>
          <p:cNvSpPr txBox="1"/>
          <p:nvPr/>
        </p:nvSpPr>
        <p:spPr>
          <a:xfrm>
            <a:off x="1113100" y="5900149"/>
            <a:ext cx="3538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Religion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F34A0-7B97-6842-9F16-CE236F73A44C}"/>
              </a:ext>
            </a:extLst>
          </p:cNvPr>
          <p:cNvSpPr txBox="1"/>
          <p:nvPr/>
        </p:nvSpPr>
        <p:spPr>
          <a:xfrm>
            <a:off x="7490187" y="5900149"/>
            <a:ext cx="3588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Architecture</a:t>
            </a:r>
            <a:r>
              <a:rPr lang="de-DE" b="1" dirty="0"/>
              <a:t>/Design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C0D6E5-AF31-2342-8BC2-ED58D1E113DF}"/>
              </a:ext>
            </a:extLst>
          </p:cNvPr>
          <p:cNvSpPr txBox="1"/>
          <p:nvPr/>
        </p:nvSpPr>
        <p:spPr>
          <a:xfrm>
            <a:off x="7503578" y="3486150"/>
            <a:ext cx="3550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Ecosystem</a:t>
            </a:r>
            <a:endParaRPr lang="de-DE" b="1" dirty="0"/>
          </a:p>
        </p:txBody>
      </p:sp>
      <p:cxnSp>
        <p:nvCxnSpPr>
          <p:cNvPr id="17" name="Google Shape;140;p19">
            <a:extLst>
              <a:ext uri="{FF2B5EF4-FFF2-40B4-BE49-F238E27FC236}">
                <a16:creationId xmlns:a16="http://schemas.microsoft.com/office/drawing/2014/main" id="{4B9A70A3-35F5-5F4D-912C-6514E9EAB1B8}"/>
              </a:ext>
            </a:extLst>
          </p:cNvPr>
          <p:cNvCxnSpPr/>
          <p:nvPr/>
        </p:nvCxnSpPr>
        <p:spPr>
          <a:xfrm>
            <a:off x="440000" y="1380700"/>
            <a:ext cx="11334000" cy="152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F8A5511-4084-9F43-855E-4665819C8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100" y="1690689"/>
            <a:ext cx="3600000" cy="180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54D9AC1-A313-D640-BD4B-D405FE126F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0187" y="1690688"/>
            <a:ext cx="3600000" cy="18000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F47280D-99E0-3F40-B65A-B3A67AC604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100" y="4100149"/>
            <a:ext cx="3600000" cy="180000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31A38E6-69FC-A041-8567-01B0F0DCAB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8900" y="4100148"/>
            <a:ext cx="3600000" cy="180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41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4CB1B-08E9-1041-A550-EC75F7DC6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/>
              <a:t>EDA Insights- Topic Distribution Over Time</a:t>
            </a:r>
            <a:endParaRPr lang="de-DE" dirty="0"/>
          </a:p>
        </p:txBody>
      </p:sp>
      <p:pic>
        <p:nvPicPr>
          <p:cNvPr id="4" name="Google Shape;189;p21">
            <a:extLst>
              <a:ext uri="{FF2B5EF4-FFF2-40B4-BE49-F238E27FC236}">
                <a16:creationId xmlns:a16="http://schemas.microsoft.com/office/drawing/2014/main" id="{E215ECF8-CC59-CC42-ADD1-2D8B2ED920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3349" y="5998069"/>
            <a:ext cx="433676" cy="692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Google Shape;140;p19">
            <a:extLst>
              <a:ext uri="{FF2B5EF4-FFF2-40B4-BE49-F238E27FC236}">
                <a16:creationId xmlns:a16="http://schemas.microsoft.com/office/drawing/2014/main" id="{32FD5CC2-4E5B-7D46-9823-027E89E8AABE}"/>
              </a:ext>
            </a:extLst>
          </p:cNvPr>
          <p:cNvCxnSpPr/>
          <p:nvPr/>
        </p:nvCxnSpPr>
        <p:spPr>
          <a:xfrm>
            <a:off x="440000" y="1380700"/>
            <a:ext cx="11334000" cy="152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8F57BAA8-CC67-5847-B986-12D79F2D0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09260"/>
            <a:ext cx="7619722" cy="54487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2E2F5CC-73CB-A249-802F-052D7C0CA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861" y="3013728"/>
            <a:ext cx="2209939" cy="223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4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89;p21">
            <a:extLst>
              <a:ext uri="{FF2B5EF4-FFF2-40B4-BE49-F238E27FC236}">
                <a16:creationId xmlns:a16="http://schemas.microsoft.com/office/drawing/2014/main" id="{B46EE4C6-BD51-B849-A5A6-DEC9DFEE6DD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93349" y="5998069"/>
            <a:ext cx="433676" cy="69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Online Media 19" descr="Screen Recording 2019-09-17 at 15.30.05">
            <a:hlinkClick r:id="" action="ppaction://media"/>
            <a:extLst>
              <a:ext uri="{FF2B5EF4-FFF2-40B4-BE49-F238E27FC236}">
                <a16:creationId xmlns:a16="http://schemas.microsoft.com/office/drawing/2014/main" id="{247E7AC5-EB72-7441-884D-46267FF8711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0140" y="319371"/>
            <a:ext cx="9951720" cy="6219258"/>
          </a:xfrm>
        </p:spPr>
      </p:pic>
    </p:spTree>
    <p:extLst>
      <p:ext uri="{BB962C8B-B14F-4D97-AF65-F5344CB8AC3E}">
        <p14:creationId xmlns:p14="http://schemas.microsoft.com/office/powerpoint/2010/main" val="189587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2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905556A-425F-744E-AC3E-08786D36C2C1}"/>
              </a:ext>
            </a:extLst>
          </p:cNvPr>
          <p:cNvSpPr/>
          <p:nvPr/>
        </p:nvSpPr>
        <p:spPr>
          <a:xfrm>
            <a:off x="4084320" y="3210560"/>
            <a:ext cx="4246880" cy="31013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74BA53-E0A7-3340-B6AC-C644FAC94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9A036-021C-3D4E-A31A-C7BFF6A06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Final </a:t>
            </a:r>
            <a:r>
              <a:rPr lang="de-DE" b="1" dirty="0" err="1"/>
              <a:t>Product</a:t>
            </a:r>
            <a:r>
              <a:rPr lang="de-DE" b="1" dirty="0"/>
              <a:t>: </a:t>
            </a:r>
            <a:r>
              <a:rPr lang="de-DE" dirty="0" err="1"/>
              <a:t>Sophisticated</a:t>
            </a:r>
            <a:r>
              <a:rPr lang="de-DE" dirty="0"/>
              <a:t> Search Engine </a:t>
            </a:r>
            <a:r>
              <a:rPr lang="de-DE" dirty="0" err="1"/>
              <a:t>for</a:t>
            </a:r>
            <a:r>
              <a:rPr lang="de-DE" dirty="0"/>
              <a:t> TED </a:t>
            </a:r>
            <a:r>
              <a:rPr lang="de-DE" dirty="0" err="1"/>
              <a:t>talks</a:t>
            </a:r>
            <a:endParaRPr lang="de-DE" dirty="0"/>
          </a:p>
          <a:p>
            <a:r>
              <a:rPr lang="de-DE" dirty="0" err="1"/>
              <a:t>Ecosystem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Religion </a:t>
            </a:r>
            <a:r>
              <a:rPr lang="de-DE" dirty="0" err="1"/>
              <a:t>currently</a:t>
            </a:r>
            <a:r>
              <a:rPr lang="de-DE" dirty="0"/>
              <a:t> </a:t>
            </a:r>
            <a:r>
              <a:rPr lang="de-DE" dirty="0" err="1"/>
              <a:t>trending</a:t>
            </a:r>
            <a:r>
              <a:rPr lang="de-DE" dirty="0"/>
              <a:t> </a:t>
            </a:r>
            <a:r>
              <a:rPr lang="de-DE" dirty="0" err="1"/>
              <a:t>topics</a:t>
            </a:r>
            <a:endParaRPr lang="de-DE" dirty="0"/>
          </a:p>
          <a:p>
            <a:pPr marL="0" indent="0" algn="ctr">
              <a:buNone/>
            </a:pPr>
            <a:endParaRPr lang="de-DE" b="1" dirty="0"/>
          </a:p>
          <a:p>
            <a:pPr marL="0" indent="0" algn="ctr">
              <a:buNone/>
            </a:pPr>
            <a:r>
              <a:rPr lang="de-DE" b="1" dirty="0" err="1"/>
              <a:t>Contact</a:t>
            </a:r>
            <a:r>
              <a:rPr lang="de-DE" b="1" dirty="0"/>
              <a:t> </a:t>
            </a:r>
            <a:r>
              <a:rPr lang="de-DE" b="1" dirty="0" err="1"/>
              <a:t>information</a:t>
            </a:r>
            <a:r>
              <a:rPr lang="de-DE" dirty="0"/>
              <a:t>: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Google Shape;189;p21">
            <a:extLst>
              <a:ext uri="{FF2B5EF4-FFF2-40B4-BE49-F238E27FC236}">
                <a16:creationId xmlns:a16="http://schemas.microsoft.com/office/drawing/2014/main" id="{6E06E30B-5FE1-0A46-AAD0-B42058552AE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3349" y="5998069"/>
            <a:ext cx="433676" cy="69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6FF6F7-CF52-964F-9169-36B7E9ABA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484143" y="3962758"/>
            <a:ext cx="601663" cy="6016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2A988F-B10D-5847-927B-35E76A37F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4142" y="4721946"/>
            <a:ext cx="601663" cy="6016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87270C-6C37-5645-9EFB-2BA7E7423232}"/>
              </a:ext>
            </a:extLst>
          </p:cNvPr>
          <p:cNvSpPr txBox="1"/>
          <p:nvPr/>
        </p:nvSpPr>
        <p:spPr>
          <a:xfrm>
            <a:off x="5314406" y="4078923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ferdiwo</a:t>
            </a:r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D92885-09B9-2E4E-8652-635A8A06BC20}"/>
              </a:ext>
            </a:extLst>
          </p:cNvPr>
          <p:cNvSpPr txBox="1"/>
          <p:nvPr/>
        </p:nvSpPr>
        <p:spPr>
          <a:xfrm>
            <a:off x="5322341" y="4838111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in/</a:t>
            </a:r>
            <a:r>
              <a:rPr lang="de-DE" dirty="0" err="1"/>
              <a:t>ferdinandwohlenberg</a:t>
            </a:r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79407F-EA1A-6040-A1FD-9A406858C0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3354" y="5494832"/>
            <a:ext cx="503237" cy="5032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41B513-4882-404E-BC91-8F538A26DD0F}"/>
              </a:ext>
            </a:extLst>
          </p:cNvPr>
          <p:cNvSpPr txBox="1"/>
          <p:nvPr/>
        </p:nvSpPr>
        <p:spPr>
          <a:xfrm>
            <a:off x="5314406" y="5561784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FerdinandJu@t-online.de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7378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2934</TotalTime>
  <Words>806</Words>
  <Application>Microsoft Macintosh PowerPoint</Application>
  <PresentationFormat>Widescreen</PresentationFormat>
  <Paragraphs>158</Paragraphs>
  <Slides>12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Roboto</vt:lpstr>
      <vt:lpstr>Office Theme</vt:lpstr>
      <vt:lpstr>TED Talk Recommender</vt:lpstr>
      <vt:lpstr>Why?</vt:lpstr>
      <vt:lpstr>How? - Methodology</vt:lpstr>
      <vt:lpstr>How? - Methodology</vt:lpstr>
      <vt:lpstr>How? - Methodology</vt:lpstr>
      <vt:lpstr>EDA Insights – Most Common Topics</vt:lpstr>
      <vt:lpstr>EDA Insights- Topic Distribution Over Time</vt:lpstr>
      <vt:lpstr>PowerPoint Presentation</vt:lpstr>
      <vt:lpstr>Conclusion</vt:lpstr>
      <vt:lpstr>Appendix – List of Topics</vt:lpstr>
      <vt:lpstr>Why?</vt:lpstr>
      <vt:lpstr>Data Preprocessing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TED Talk Recommender</dc:title>
  <dc:creator>Ferdinand Julius Wohlenberg</dc:creator>
  <cp:lastModifiedBy>Ferdinand Julius Wohlenberg</cp:lastModifiedBy>
  <cp:revision>23</cp:revision>
  <dcterms:created xsi:type="dcterms:W3CDTF">2019-09-15T21:46:59Z</dcterms:created>
  <dcterms:modified xsi:type="dcterms:W3CDTF">2019-09-18T15:17:47Z</dcterms:modified>
</cp:coreProperties>
</file>